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7"/>
  </p:notesMasterIdLst>
  <p:sldIdLst>
    <p:sldId id="328" r:id="rId3"/>
    <p:sldId id="329" r:id="rId4"/>
    <p:sldId id="320"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7" r:id="rId30"/>
    <p:sldId id="257" r:id="rId31"/>
    <p:sldId id="258" r:id="rId32"/>
    <p:sldId id="259" r:id="rId33"/>
    <p:sldId id="260" r:id="rId34"/>
    <p:sldId id="261" r:id="rId35"/>
    <p:sldId id="262" r:id="rId36"/>
    <p:sldId id="321" r:id="rId37"/>
    <p:sldId id="322" r:id="rId38"/>
    <p:sldId id="323" r:id="rId39"/>
    <p:sldId id="263" r:id="rId40"/>
    <p:sldId id="264" r:id="rId41"/>
    <p:sldId id="266" r:id="rId42"/>
    <p:sldId id="267" r:id="rId43"/>
    <p:sldId id="268" r:id="rId44"/>
    <p:sldId id="269" r:id="rId45"/>
    <p:sldId id="270" r:id="rId46"/>
    <p:sldId id="271"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4" r:id="rId72"/>
    <p:sldId id="385" r:id="rId73"/>
    <p:sldId id="386" r:id="rId74"/>
    <p:sldId id="395" r:id="rId75"/>
    <p:sldId id="396" r:id="rId76"/>
    <p:sldId id="389" r:id="rId77"/>
    <p:sldId id="390" r:id="rId78"/>
    <p:sldId id="391" r:id="rId79"/>
    <p:sldId id="392" r:id="rId80"/>
    <p:sldId id="393" r:id="rId81"/>
    <p:sldId id="394" r:id="rId82"/>
    <p:sldId id="331" r:id="rId83"/>
    <p:sldId id="332" r:id="rId84"/>
    <p:sldId id="333" r:id="rId85"/>
    <p:sldId id="334" r:id="rId86"/>
    <p:sldId id="335" r:id="rId87"/>
    <p:sldId id="336" r:id="rId88"/>
    <p:sldId id="337" r:id="rId89"/>
    <p:sldId id="338" r:id="rId90"/>
    <p:sldId id="339" r:id="rId91"/>
    <p:sldId id="340" r:id="rId92"/>
    <p:sldId id="341" r:id="rId93"/>
    <p:sldId id="399" r:id="rId94"/>
    <p:sldId id="402" r:id="rId95"/>
    <p:sldId id="342" r:id="rId96"/>
    <p:sldId id="343" r:id="rId97"/>
    <p:sldId id="344" r:id="rId98"/>
    <p:sldId id="345" r:id="rId99"/>
    <p:sldId id="346" r:id="rId100"/>
    <p:sldId id="347" r:id="rId101"/>
    <p:sldId id="348" r:id="rId102"/>
    <p:sldId id="349" r:id="rId103"/>
    <p:sldId id="352" r:id="rId104"/>
    <p:sldId id="353" r:id="rId105"/>
    <p:sldId id="355" r:id="rId106"/>
    <p:sldId id="356" r:id="rId107"/>
    <p:sldId id="357" r:id="rId108"/>
    <p:sldId id="358" r:id="rId109"/>
    <p:sldId id="359" r:id="rId110"/>
    <p:sldId id="398" r:id="rId111"/>
    <p:sldId id="397" r:id="rId112"/>
    <p:sldId id="403" r:id="rId113"/>
    <p:sldId id="400" r:id="rId114"/>
    <p:sldId id="401" r:id="rId115"/>
    <p:sldId id="325"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7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9" d="100"/>
          <a:sy n="89" d="100"/>
        </p:scale>
        <p:origin x="41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49249-F4DD-432D-BC4B-BAAAA7DFAEA7}" type="datetimeFigureOut">
              <a:rPr lang="en-US" smtClean="0"/>
              <a:t>5/2/2016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DA78C-A39F-4917-8CFF-AB9F69D59563}" type="slidenum">
              <a:rPr lang="en-US" smtClean="0"/>
              <a:t>‹#›</a:t>
            </a:fld>
            <a:endParaRPr lang="en-US"/>
          </a:p>
        </p:txBody>
      </p:sp>
    </p:spTree>
    <p:extLst>
      <p:ext uri="{BB962C8B-B14F-4D97-AF65-F5344CB8AC3E}">
        <p14:creationId xmlns:p14="http://schemas.microsoft.com/office/powerpoint/2010/main" val="2992811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D5BD92-182A-44F5-88A0-25A879FE4506}" type="slidenum">
              <a:rPr lang="en-US" altLang="en-US" smtClean="0"/>
              <a:pPr>
                <a:spcBef>
                  <a:spcPct val="0"/>
                </a:spcBef>
              </a:pPr>
              <a:t>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42975" y="4448175"/>
            <a:ext cx="5191125" cy="421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5" tIns="46962" rIns="93925" bIns="46962"/>
          <a:lstStyle/>
          <a:p>
            <a:endParaRPr lang="en-US" altLang="en-US" smtClean="0"/>
          </a:p>
        </p:txBody>
      </p:sp>
    </p:spTree>
    <p:extLst>
      <p:ext uri="{BB962C8B-B14F-4D97-AF65-F5344CB8AC3E}">
        <p14:creationId xmlns:p14="http://schemas.microsoft.com/office/powerpoint/2010/main" val="398852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0F218E-08ED-41FC-9E00-FDD465C105E1}" type="slidenum">
              <a:rPr lang="en-US" altLang="en-US" smtClean="0"/>
              <a:pPr>
                <a:spcBef>
                  <a:spcPct val="0"/>
                </a:spcBef>
              </a:pPr>
              <a:t>10</a:t>
            </a:fld>
            <a:endParaRPr lang="en-US" altLang="en-US" smtClean="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4149144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4BC85B-0EED-4AEA-A0D0-32BE4DD674C2}" type="slidenum">
              <a:rPr lang="nl-NL" altLang="en-US" smtClean="0"/>
              <a:pPr>
                <a:spcBef>
                  <a:spcPct val="0"/>
                </a:spcBef>
              </a:pPr>
              <a:t>100</a:t>
            </a:fld>
            <a:endParaRPr lang="nl-NL" altLang="en-US" smtClean="0"/>
          </a:p>
        </p:txBody>
      </p:sp>
      <p:sp>
        <p:nvSpPr>
          <p:cNvPr id="369667" name="Rectangle 1026"/>
          <p:cNvSpPr>
            <a:spLocks noGrp="1" noRot="1" noChangeAspect="1" noChangeArrowheads="1" noTextEdit="1"/>
          </p:cNvSpPr>
          <p:nvPr>
            <p:ph type="sldImg"/>
          </p:nvPr>
        </p:nvSpPr>
        <p:spPr>
          <a:xfrm>
            <a:off x="382588" y="685800"/>
            <a:ext cx="6094412" cy="3429000"/>
          </a:xfrm>
          <a:solidFill>
            <a:srgbClr val="FFFFFF"/>
          </a:solidFill>
          <a:ln/>
        </p:spPr>
      </p:sp>
      <p:sp>
        <p:nvSpPr>
          <p:cNvPr id="36966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lIns="91431" tIns="45716" rIns="91431" bIns="45716"/>
          <a:lstStyle/>
          <a:p>
            <a:endParaRPr lang="en-US" altLang="en-US" smtClean="0"/>
          </a:p>
        </p:txBody>
      </p:sp>
    </p:spTree>
    <p:extLst>
      <p:ext uri="{BB962C8B-B14F-4D97-AF65-F5344CB8AC3E}">
        <p14:creationId xmlns:p14="http://schemas.microsoft.com/office/powerpoint/2010/main" val="12692548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101</a:t>
            </a:fld>
            <a:endParaRPr lang="en-US" altLang="en-US" smtClean="0"/>
          </a:p>
        </p:txBody>
      </p:sp>
    </p:spTree>
    <p:extLst>
      <p:ext uri="{BB962C8B-B14F-4D97-AF65-F5344CB8AC3E}">
        <p14:creationId xmlns:p14="http://schemas.microsoft.com/office/powerpoint/2010/main" val="27025361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102</a:t>
            </a:fld>
            <a:endParaRPr lang="en-US" altLang="en-US" smtClean="0"/>
          </a:p>
        </p:txBody>
      </p:sp>
    </p:spTree>
    <p:extLst>
      <p:ext uri="{BB962C8B-B14F-4D97-AF65-F5344CB8AC3E}">
        <p14:creationId xmlns:p14="http://schemas.microsoft.com/office/powerpoint/2010/main" val="37653624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103</a:t>
            </a:fld>
            <a:endParaRPr lang="en-US" altLang="en-US" smtClean="0"/>
          </a:p>
        </p:txBody>
      </p:sp>
    </p:spTree>
    <p:extLst>
      <p:ext uri="{BB962C8B-B14F-4D97-AF65-F5344CB8AC3E}">
        <p14:creationId xmlns:p14="http://schemas.microsoft.com/office/powerpoint/2010/main" val="13413091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473FF6-08FE-4ECD-A3ED-C553948C72A5}" type="slidenum">
              <a:rPr lang="en-US" altLang="en-US" smtClean="0"/>
              <a:pPr>
                <a:spcBef>
                  <a:spcPct val="0"/>
                </a:spcBef>
              </a:pPr>
              <a:t>104</a:t>
            </a:fld>
            <a:endParaRPr lang="en-US" altLang="en-US" smtClean="0"/>
          </a:p>
        </p:txBody>
      </p:sp>
    </p:spTree>
    <p:extLst>
      <p:ext uri="{BB962C8B-B14F-4D97-AF65-F5344CB8AC3E}">
        <p14:creationId xmlns:p14="http://schemas.microsoft.com/office/powerpoint/2010/main" val="32890788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E6238E-7973-4EF2-9FE3-D0C3297C0521}" type="slidenum">
              <a:rPr lang="en-US" altLang="en-US" smtClean="0"/>
              <a:pPr>
                <a:spcBef>
                  <a:spcPct val="0"/>
                </a:spcBef>
              </a:pPr>
              <a:t>105</a:t>
            </a:fld>
            <a:endParaRPr lang="en-US" altLang="en-US" smtClean="0"/>
          </a:p>
        </p:txBody>
      </p:sp>
    </p:spTree>
    <p:extLst>
      <p:ext uri="{BB962C8B-B14F-4D97-AF65-F5344CB8AC3E}">
        <p14:creationId xmlns:p14="http://schemas.microsoft.com/office/powerpoint/2010/main" val="11477360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C783FD-557C-41D8-8469-C9E9C41E34A3}" type="slidenum">
              <a:rPr lang="en-US" altLang="en-US" smtClean="0"/>
              <a:pPr>
                <a:spcBef>
                  <a:spcPct val="0"/>
                </a:spcBef>
              </a:pPr>
              <a:t>106</a:t>
            </a:fld>
            <a:endParaRPr lang="en-US" altLang="en-US" smtClean="0"/>
          </a:p>
        </p:txBody>
      </p:sp>
    </p:spTree>
    <p:extLst>
      <p:ext uri="{BB962C8B-B14F-4D97-AF65-F5344CB8AC3E}">
        <p14:creationId xmlns:p14="http://schemas.microsoft.com/office/powerpoint/2010/main" val="32356103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8E6B99-AFAD-4328-8DCA-64DD0BA3197D}" type="slidenum">
              <a:rPr lang="en-US" altLang="en-US" smtClean="0"/>
              <a:pPr>
                <a:spcBef>
                  <a:spcPct val="0"/>
                </a:spcBef>
              </a:pPr>
              <a:t>107</a:t>
            </a:fld>
            <a:endParaRPr lang="en-US" altLang="en-US" smtClean="0"/>
          </a:p>
        </p:txBody>
      </p:sp>
    </p:spTree>
    <p:extLst>
      <p:ext uri="{BB962C8B-B14F-4D97-AF65-F5344CB8AC3E}">
        <p14:creationId xmlns:p14="http://schemas.microsoft.com/office/powerpoint/2010/main" val="2319925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108</a:t>
            </a:fld>
            <a:endParaRPr lang="en-US" altLang="en-US" smtClean="0"/>
          </a:p>
        </p:txBody>
      </p:sp>
    </p:spTree>
    <p:extLst>
      <p:ext uri="{BB962C8B-B14F-4D97-AF65-F5344CB8AC3E}">
        <p14:creationId xmlns:p14="http://schemas.microsoft.com/office/powerpoint/2010/main" val="1018911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109</a:t>
            </a:fld>
            <a:endParaRPr lang="en-US" altLang="en-US" smtClean="0"/>
          </a:p>
        </p:txBody>
      </p:sp>
    </p:spTree>
    <p:extLst>
      <p:ext uri="{BB962C8B-B14F-4D97-AF65-F5344CB8AC3E}">
        <p14:creationId xmlns:p14="http://schemas.microsoft.com/office/powerpoint/2010/main" val="62482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189016-6447-475D-AF73-AEA76B564FD4}" type="slidenum">
              <a:rPr lang="en-US" altLang="en-US" smtClean="0"/>
              <a:pPr>
                <a:spcBef>
                  <a:spcPct val="0"/>
                </a:spcBef>
              </a:pPr>
              <a:t>11</a:t>
            </a:fld>
            <a:endParaRPr lang="en-US" altLang="en-US" smtClean="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0024766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110</a:t>
            </a:fld>
            <a:endParaRPr lang="en-US" altLang="en-US" smtClean="0"/>
          </a:p>
        </p:txBody>
      </p:sp>
    </p:spTree>
    <p:extLst>
      <p:ext uri="{BB962C8B-B14F-4D97-AF65-F5344CB8AC3E}">
        <p14:creationId xmlns:p14="http://schemas.microsoft.com/office/powerpoint/2010/main" val="17430313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111</a:t>
            </a:fld>
            <a:endParaRPr lang="en-US" altLang="en-US" smtClean="0"/>
          </a:p>
        </p:txBody>
      </p:sp>
    </p:spTree>
    <p:extLst>
      <p:ext uri="{BB962C8B-B14F-4D97-AF65-F5344CB8AC3E}">
        <p14:creationId xmlns:p14="http://schemas.microsoft.com/office/powerpoint/2010/main" val="6340539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EC3D7-319E-4DB6-A28C-9369D389DE93}" type="slidenum">
              <a:rPr lang="en-US" smtClean="0">
                <a:solidFill>
                  <a:prstClr val="black"/>
                </a:solidFill>
                <a:cs typeface="Arial" panose="020B0604020202020204" pitchFamily="34" charset="0"/>
              </a:rPr>
              <a:pPr>
                <a:spcBef>
                  <a:spcPct val="0"/>
                </a:spcBef>
              </a:pPr>
              <a:t>112</a:t>
            </a:fld>
            <a:endParaRPr lang="en-US" smtClean="0">
              <a:solidFill>
                <a:prstClr val="black"/>
              </a:solidFill>
              <a:cs typeface="Arial" panose="020B0604020202020204" pitchFamily="34" charset="0"/>
            </a:endParaRPr>
          </a:p>
        </p:txBody>
      </p:sp>
      <p:sp>
        <p:nvSpPr>
          <p:cNvPr id="365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9288702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EC3D7-319E-4DB6-A28C-9369D389DE93}" type="slidenum">
              <a:rPr lang="en-US" smtClean="0">
                <a:solidFill>
                  <a:prstClr val="black"/>
                </a:solidFill>
                <a:cs typeface="Arial" panose="020B0604020202020204" pitchFamily="34" charset="0"/>
              </a:rPr>
              <a:pPr>
                <a:spcBef>
                  <a:spcPct val="0"/>
                </a:spcBef>
              </a:pPr>
              <a:t>113</a:t>
            </a:fld>
            <a:endParaRPr lang="en-US" smtClean="0">
              <a:solidFill>
                <a:prstClr val="black"/>
              </a:solidFill>
              <a:cs typeface="Arial" panose="020B0604020202020204" pitchFamily="34" charset="0"/>
            </a:endParaRPr>
          </a:p>
        </p:txBody>
      </p:sp>
      <p:sp>
        <p:nvSpPr>
          <p:cNvPr id="365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767177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F6960D-ED1C-4241-A3DA-265AA4B196DE}" type="slidenum">
              <a:rPr lang="en-US" smtClean="0">
                <a:solidFill>
                  <a:prstClr val="black"/>
                </a:solidFill>
                <a:cs typeface="Arial" panose="020B0604020202020204" pitchFamily="34" charset="0"/>
              </a:rPr>
              <a:pPr>
                <a:spcBef>
                  <a:spcPct val="0"/>
                </a:spcBef>
              </a:pPr>
              <a:t>114</a:t>
            </a:fld>
            <a:endParaRPr lang="en-US" smtClean="0">
              <a:solidFill>
                <a:prstClr val="black"/>
              </a:solidFill>
              <a:cs typeface="Arial" panose="020B0604020202020204" pitchFamily="34" charset="0"/>
            </a:endParaRPr>
          </a:p>
        </p:txBody>
      </p:sp>
      <p:sp>
        <p:nvSpPr>
          <p:cNvPr id="371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8092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9B66F5-D183-4FC3-B34D-07DB2896DF56}" type="slidenum">
              <a:rPr lang="en-US" altLang="en-US" smtClean="0"/>
              <a:pPr>
                <a:spcBef>
                  <a:spcPct val="0"/>
                </a:spcBef>
              </a:pPr>
              <a:t>12</a:t>
            </a:fld>
            <a:endParaRPr lang="en-US" altLang="en-US" smtClean="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18099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B72173-A7CF-4AF3-9AA6-384FC04BA89B}" type="slidenum">
              <a:rPr lang="en-US" altLang="en-US" smtClean="0"/>
              <a:pPr>
                <a:spcBef>
                  <a:spcPct val="0"/>
                </a:spcBef>
              </a:pPr>
              <a:t>13</a:t>
            </a:fld>
            <a:endParaRPr lang="en-US" altLang="en-US"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44616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1EF3A0-078D-4E98-B67D-FF3AD77B6108}" type="slidenum">
              <a:rPr lang="en-US" altLang="en-US" smtClean="0"/>
              <a:pPr>
                <a:spcBef>
                  <a:spcPct val="0"/>
                </a:spcBef>
              </a:pPr>
              <a:t>14</a:t>
            </a:fld>
            <a:endParaRPr lang="en-US" altLang="en-US" smtClean="0"/>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136250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9C1E27-68AE-4CC4-BAE1-D6C0C2A84E14}" type="slidenum">
              <a:rPr lang="en-US" altLang="en-US" smtClean="0"/>
              <a:pPr>
                <a:spcBef>
                  <a:spcPct val="0"/>
                </a:spcBef>
              </a:pPr>
              <a:t>15</a:t>
            </a:fld>
            <a:endParaRPr lang="en-US" altLang="en-US"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51000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1EFCBC-864B-4545-A09B-E911B1520AE5}" type="slidenum">
              <a:rPr lang="en-US" altLang="en-US" smtClean="0"/>
              <a:pPr>
                <a:spcBef>
                  <a:spcPct val="0"/>
                </a:spcBef>
              </a:pPr>
              <a:t>16</a:t>
            </a:fld>
            <a:endParaRPr lang="en-US" altLang="en-US"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121360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1BA091-3B06-4A06-A82B-34509897B88E}" type="slidenum">
              <a:rPr lang="en-US" altLang="en-US" smtClean="0"/>
              <a:pPr>
                <a:spcBef>
                  <a:spcPct val="0"/>
                </a:spcBef>
              </a:pPr>
              <a:t>17</a:t>
            </a:fld>
            <a:endParaRPr lang="en-US" alt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284191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EB13C3-8518-49AD-AC32-EC1FC1843553}" type="slidenum">
              <a:rPr lang="en-US" altLang="en-US" smtClean="0"/>
              <a:pPr>
                <a:spcBef>
                  <a:spcPct val="0"/>
                </a:spcBef>
              </a:pPr>
              <a:t>18</a:t>
            </a:fld>
            <a:endParaRPr lang="en-US" altLang="en-US" smtClean="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417627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A1F52E-FD15-4A40-A25A-1246E55FCF1E}" type="slidenum">
              <a:rPr lang="en-US" altLang="en-US" smtClean="0"/>
              <a:pPr>
                <a:spcBef>
                  <a:spcPct val="0"/>
                </a:spcBef>
              </a:pPr>
              <a:t>19</a:t>
            </a:fld>
            <a:endParaRPr lang="en-US" altLang="en-US" smtClean="0"/>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403334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0C69A1-6405-45B9-A8D4-1FC88B2E4EBB}" type="slidenum">
              <a:rPr lang="en-US" altLang="en-US" smtClean="0"/>
              <a:pPr>
                <a:spcBef>
                  <a:spcPct val="0"/>
                </a:spcBef>
              </a:pPr>
              <a:t>2</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42975" y="4448175"/>
            <a:ext cx="5191125" cy="421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5" tIns="46962" rIns="93925" bIns="46962"/>
          <a:lstStyle/>
          <a:p>
            <a:endParaRPr lang="en-US" altLang="en-US" smtClean="0"/>
          </a:p>
        </p:txBody>
      </p:sp>
    </p:spTree>
    <p:extLst>
      <p:ext uri="{BB962C8B-B14F-4D97-AF65-F5344CB8AC3E}">
        <p14:creationId xmlns:p14="http://schemas.microsoft.com/office/powerpoint/2010/main" val="154950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F3A58-4A2E-4772-BEC4-AA64BFA099BB}" type="slidenum">
              <a:rPr lang="en-US" altLang="en-US" smtClean="0"/>
              <a:pPr>
                <a:spcBef>
                  <a:spcPct val="0"/>
                </a:spcBef>
              </a:pPr>
              <a:t>20</a:t>
            </a:fld>
            <a:endParaRPr lang="en-US" alt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4245739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2DBDD1-0084-4135-B685-DF84D6E875BE}" type="slidenum">
              <a:rPr lang="en-US" altLang="en-US" smtClean="0"/>
              <a:pPr>
                <a:spcBef>
                  <a:spcPct val="0"/>
                </a:spcBef>
              </a:pPr>
              <a:t>21</a:t>
            </a:fld>
            <a:endParaRPr lang="en-US" altLang="en-US" smtClean="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56427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22713F-8013-4C45-928C-869BD6473BD5}" type="slidenum">
              <a:rPr lang="en-US" altLang="en-US" smtClean="0"/>
              <a:pPr>
                <a:spcBef>
                  <a:spcPct val="0"/>
                </a:spcBef>
              </a:pPr>
              <a:t>22</a:t>
            </a:fld>
            <a:endParaRPr lang="en-US" altLang="en-US" smtClean="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16586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B20EF0-B7F2-44A4-AB6B-E31E682FA933}" type="slidenum">
              <a:rPr lang="en-US" altLang="en-US" smtClean="0"/>
              <a:pPr>
                <a:spcBef>
                  <a:spcPct val="0"/>
                </a:spcBef>
              </a:pPr>
              <a:t>23</a:t>
            </a:fld>
            <a:endParaRPr lang="en-US" altLang="en-US" smtClean="0"/>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653474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59232C-C768-421C-88F9-AAB24DC11C9F}" type="slidenum">
              <a:rPr lang="en-US" altLang="en-US" smtClean="0"/>
              <a:pPr>
                <a:spcBef>
                  <a:spcPct val="0"/>
                </a:spcBef>
              </a:pPr>
              <a:t>24</a:t>
            </a:fld>
            <a:endParaRPr lang="en-US" altLang="en-US"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51368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0FEA23-3548-4A30-B03F-AA26D4481DDE}" type="slidenum">
              <a:rPr lang="en-US" altLang="en-US" smtClean="0"/>
              <a:pPr>
                <a:spcBef>
                  <a:spcPct val="0"/>
                </a:spcBef>
              </a:pPr>
              <a:t>25</a:t>
            </a:fld>
            <a:endParaRPr lang="en-US" altLang="en-US" smtClean="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6991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8D946D-74C1-43CC-B335-0B2E478CCE1B}" type="slidenum">
              <a:rPr lang="en-US" altLang="en-US" smtClean="0"/>
              <a:pPr>
                <a:spcBef>
                  <a:spcPct val="0"/>
                </a:spcBef>
              </a:pPr>
              <a:t>26</a:t>
            </a:fld>
            <a:endParaRPr lang="en-US" altLang="en-US" smtClean="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4005106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923882-76A6-42D1-83F1-D8C8CE7E8E10}" type="slidenum">
              <a:rPr lang="en-US" altLang="en-US" smtClean="0"/>
              <a:pPr>
                <a:spcBef>
                  <a:spcPct val="0"/>
                </a:spcBef>
              </a:pPr>
              <a:t>27</a:t>
            </a:fld>
            <a:endParaRPr lang="en-US" altLang="en-US" smtClean="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262590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923882-76A6-42D1-83F1-D8C8CE7E8E10}" type="slidenum">
              <a:rPr lang="en-US" altLang="en-US" smtClean="0"/>
              <a:pPr>
                <a:spcBef>
                  <a:spcPct val="0"/>
                </a:spcBef>
              </a:pPr>
              <a:t>28</a:t>
            </a:fld>
            <a:endParaRPr lang="en-US" altLang="en-US" smtClean="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470654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86D72-D89A-4638-941C-92CDAE6A0045}" type="slidenum">
              <a:rPr lang="en-US" smtClean="0">
                <a:solidFill>
                  <a:prstClr val="black"/>
                </a:solidFill>
                <a:cs typeface="Arial" panose="020B0604020202020204" pitchFamily="34" charset="0"/>
              </a:rPr>
              <a:pPr>
                <a:spcBef>
                  <a:spcPct val="0"/>
                </a:spcBef>
              </a:pPr>
              <a:t>29</a:t>
            </a:fld>
            <a:endParaRPr lang="en-US" smtClean="0">
              <a:solidFill>
                <a:prstClr val="black"/>
              </a:solidFill>
              <a:cs typeface="Arial" panose="020B0604020202020204" pitchFamily="34" charset="0"/>
            </a:endParaRPr>
          </a:p>
        </p:txBody>
      </p:sp>
      <p:sp>
        <p:nvSpPr>
          <p:cNvPr id="343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2743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DBF9F6-C4BA-4468-858C-C5E9C9C9980C}" type="slidenum">
              <a:rPr lang="en-US" altLang="en-US" smtClean="0"/>
              <a:pPr>
                <a:spcBef>
                  <a:spcPct val="0"/>
                </a:spcBef>
              </a:pPr>
              <a:t>3</a:t>
            </a:fld>
            <a:endParaRPr lang="en-US" alt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23251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30F70B-12C4-4E8D-8101-2A00515F03C2}" type="slidenum">
              <a:rPr lang="en-US" smtClean="0">
                <a:solidFill>
                  <a:prstClr val="black"/>
                </a:solidFill>
                <a:cs typeface="Arial" panose="020B0604020202020204" pitchFamily="34" charset="0"/>
              </a:rPr>
              <a:pPr>
                <a:spcBef>
                  <a:spcPct val="0"/>
                </a:spcBef>
              </a:pPr>
              <a:t>30</a:t>
            </a:fld>
            <a:endParaRPr lang="en-US" smtClean="0">
              <a:solidFill>
                <a:prstClr val="black"/>
              </a:solidFill>
              <a:cs typeface="Arial" panose="020B0604020202020204" pitchFamily="34" charset="0"/>
            </a:endParaRPr>
          </a:p>
        </p:txBody>
      </p:sp>
      <p:sp>
        <p:nvSpPr>
          <p:cNvPr id="345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91210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00A73F-9507-4398-BB30-C97F602F5006}" type="slidenum">
              <a:rPr lang="en-US" smtClean="0">
                <a:solidFill>
                  <a:prstClr val="black"/>
                </a:solidFill>
                <a:cs typeface="Arial" panose="020B0604020202020204" pitchFamily="34" charset="0"/>
              </a:rPr>
              <a:pPr>
                <a:spcBef>
                  <a:spcPct val="0"/>
                </a:spcBef>
              </a:pPr>
              <a:t>31</a:t>
            </a:fld>
            <a:endParaRPr lang="en-US" smtClean="0">
              <a:solidFill>
                <a:prstClr val="black"/>
              </a:solidFill>
              <a:cs typeface="Arial" panose="020B0604020202020204" pitchFamily="34" charset="0"/>
            </a:endParaRPr>
          </a:p>
        </p:txBody>
      </p:sp>
      <p:sp>
        <p:nvSpPr>
          <p:cNvPr id="347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1527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4429F5-CE67-4E1D-8ACF-330A3F26385E}" type="slidenum">
              <a:rPr lang="en-US" smtClean="0">
                <a:solidFill>
                  <a:prstClr val="black"/>
                </a:solidFill>
                <a:cs typeface="Arial" panose="020B0604020202020204" pitchFamily="34" charset="0"/>
              </a:rPr>
              <a:pPr>
                <a:spcBef>
                  <a:spcPct val="0"/>
                </a:spcBef>
              </a:pPr>
              <a:t>32</a:t>
            </a:fld>
            <a:endParaRPr lang="en-US" smtClean="0">
              <a:solidFill>
                <a:prstClr val="black"/>
              </a:solidFill>
              <a:cs typeface="Arial" panose="020B0604020202020204" pitchFamily="34" charset="0"/>
            </a:endParaRPr>
          </a:p>
        </p:txBody>
      </p:sp>
      <p:sp>
        <p:nvSpPr>
          <p:cNvPr id="349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81235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737A1C-995C-4DED-9E8A-794E5CC1BD02}" type="slidenum">
              <a:rPr lang="en-US" smtClean="0">
                <a:solidFill>
                  <a:prstClr val="black"/>
                </a:solidFill>
                <a:cs typeface="Arial" panose="020B0604020202020204" pitchFamily="34" charset="0"/>
              </a:rPr>
              <a:pPr>
                <a:spcBef>
                  <a:spcPct val="0"/>
                </a:spcBef>
              </a:pPr>
              <a:t>33</a:t>
            </a:fld>
            <a:endParaRPr lang="en-US" smtClean="0">
              <a:solidFill>
                <a:prstClr val="black"/>
              </a:solidFill>
              <a:cs typeface="Arial" panose="020B0604020202020204" pitchFamily="34" charset="0"/>
            </a:endParaRPr>
          </a:p>
        </p:txBody>
      </p:sp>
      <p:sp>
        <p:nvSpPr>
          <p:cNvPr id="351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1928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8A4250-D3E2-4727-ACB9-DA797B28F55E}" type="slidenum">
              <a:rPr lang="en-US" smtClean="0">
                <a:solidFill>
                  <a:prstClr val="black"/>
                </a:solidFill>
                <a:cs typeface="Arial" panose="020B0604020202020204" pitchFamily="34" charset="0"/>
              </a:rPr>
              <a:pPr>
                <a:spcBef>
                  <a:spcPct val="0"/>
                </a:spcBef>
              </a:pPr>
              <a:t>34</a:t>
            </a:fld>
            <a:endParaRPr lang="en-US" smtClean="0">
              <a:solidFill>
                <a:prstClr val="black"/>
              </a:solidFill>
              <a:cs typeface="Arial" panose="020B0604020202020204" pitchFamily="34" charset="0"/>
            </a:endParaRPr>
          </a:p>
        </p:txBody>
      </p:sp>
      <p:sp>
        <p:nvSpPr>
          <p:cNvPr id="353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8866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8A4250-D3E2-4727-ACB9-DA797B28F55E}" type="slidenum">
              <a:rPr lang="en-US" smtClean="0">
                <a:solidFill>
                  <a:prstClr val="black"/>
                </a:solidFill>
                <a:cs typeface="Arial" panose="020B0604020202020204" pitchFamily="34" charset="0"/>
              </a:rPr>
              <a:pPr>
                <a:spcBef>
                  <a:spcPct val="0"/>
                </a:spcBef>
              </a:pPr>
              <a:t>35</a:t>
            </a:fld>
            <a:endParaRPr lang="en-US" smtClean="0">
              <a:solidFill>
                <a:prstClr val="black"/>
              </a:solidFill>
              <a:cs typeface="Arial" panose="020B0604020202020204" pitchFamily="34" charset="0"/>
            </a:endParaRPr>
          </a:p>
        </p:txBody>
      </p:sp>
      <p:sp>
        <p:nvSpPr>
          <p:cNvPr id="353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89996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8A4250-D3E2-4727-ACB9-DA797B28F55E}" type="slidenum">
              <a:rPr lang="en-US" smtClean="0">
                <a:solidFill>
                  <a:prstClr val="black"/>
                </a:solidFill>
                <a:cs typeface="Arial" panose="020B0604020202020204" pitchFamily="34" charset="0"/>
              </a:rPr>
              <a:pPr>
                <a:spcBef>
                  <a:spcPct val="0"/>
                </a:spcBef>
              </a:pPr>
              <a:t>36</a:t>
            </a:fld>
            <a:endParaRPr lang="en-US" smtClean="0">
              <a:solidFill>
                <a:prstClr val="black"/>
              </a:solidFill>
              <a:cs typeface="Arial" panose="020B0604020202020204" pitchFamily="34" charset="0"/>
            </a:endParaRPr>
          </a:p>
        </p:txBody>
      </p:sp>
      <p:sp>
        <p:nvSpPr>
          <p:cNvPr id="353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79714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8A4250-D3E2-4727-ACB9-DA797B28F55E}" type="slidenum">
              <a:rPr lang="en-US" smtClean="0">
                <a:solidFill>
                  <a:prstClr val="black"/>
                </a:solidFill>
                <a:cs typeface="Arial" panose="020B0604020202020204" pitchFamily="34" charset="0"/>
              </a:rPr>
              <a:pPr>
                <a:spcBef>
                  <a:spcPct val="0"/>
                </a:spcBef>
              </a:pPr>
              <a:t>37</a:t>
            </a:fld>
            <a:endParaRPr lang="en-US" smtClean="0">
              <a:solidFill>
                <a:prstClr val="black"/>
              </a:solidFill>
              <a:cs typeface="Arial" panose="020B0604020202020204" pitchFamily="34" charset="0"/>
            </a:endParaRPr>
          </a:p>
        </p:txBody>
      </p:sp>
      <p:sp>
        <p:nvSpPr>
          <p:cNvPr id="353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941233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2F5603-F74C-4DA1-AC53-5B9A546A6129}" type="slidenum">
              <a:rPr lang="en-US" smtClean="0">
                <a:solidFill>
                  <a:prstClr val="black"/>
                </a:solidFill>
                <a:cs typeface="Arial" panose="020B0604020202020204" pitchFamily="34" charset="0"/>
              </a:rPr>
              <a:pPr>
                <a:spcBef>
                  <a:spcPct val="0"/>
                </a:spcBef>
              </a:pPr>
              <a:t>38</a:t>
            </a:fld>
            <a:endParaRPr lang="en-US" smtClean="0">
              <a:solidFill>
                <a:prstClr val="black"/>
              </a:solidFill>
              <a:cs typeface="Arial" panose="020B0604020202020204" pitchFamily="34" charset="0"/>
            </a:endParaRPr>
          </a:p>
        </p:txBody>
      </p:sp>
      <p:sp>
        <p:nvSpPr>
          <p:cNvPr id="355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5889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B61688-9449-4974-9038-B399F4D3A752}" type="slidenum">
              <a:rPr lang="en-US" smtClean="0">
                <a:solidFill>
                  <a:prstClr val="black"/>
                </a:solidFill>
                <a:cs typeface="Arial" panose="020B0604020202020204" pitchFamily="34" charset="0"/>
              </a:rPr>
              <a:pPr>
                <a:spcBef>
                  <a:spcPct val="0"/>
                </a:spcBef>
              </a:pPr>
              <a:t>39</a:t>
            </a:fld>
            <a:endParaRPr lang="en-US" smtClean="0">
              <a:solidFill>
                <a:prstClr val="black"/>
              </a:solidFill>
              <a:cs typeface="Arial" panose="020B0604020202020204" pitchFamily="34" charset="0"/>
            </a:endParaRPr>
          </a:p>
        </p:txBody>
      </p:sp>
      <p:sp>
        <p:nvSpPr>
          <p:cNvPr id="357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6760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E27698-E491-478F-855E-E1B20B28E60D}" type="slidenum">
              <a:rPr lang="en-US" altLang="en-US" smtClean="0"/>
              <a:pPr>
                <a:spcBef>
                  <a:spcPct val="0"/>
                </a:spcBef>
              </a:pPr>
              <a:t>4</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77295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B9D74A-3CCF-499A-A634-F26FF99BEC73}" type="slidenum">
              <a:rPr lang="en-US" smtClean="0">
                <a:solidFill>
                  <a:prstClr val="black"/>
                </a:solidFill>
                <a:cs typeface="Arial" panose="020B0604020202020204" pitchFamily="34" charset="0"/>
              </a:rPr>
              <a:pPr>
                <a:spcBef>
                  <a:spcPct val="0"/>
                </a:spcBef>
              </a:pPr>
              <a:t>40</a:t>
            </a:fld>
            <a:endParaRPr lang="en-US" smtClean="0">
              <a:solidFill>
                <a:prstClr val="black"/>
              </a:solidFill>
              <a:cs typeface="Arial" panose="020B0604020202020204" pitchFamily="34" charset="0"/>
            </a:endParaRPr>
          </a:p>
        </p:txBody>
      </p:sp>
      <p:sp>
        <p:nvSpPr>
          <p:cNvPr id="361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59955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1ABDB9-297A-42BD-825C-C2652FA82505}" type="slidenum">
              <a:rPr lang="en-US" smtClean="0">
                <a:solidFill>
                  <a:prstClr val="black"/>
                </a:solidFill>
                <a:cs typeface="Arial" panose="020B0604020202020204" pitchFamily="34" charset="0"/>
              </a:rPr>
              <a:pPr>
                <a:spcBef>
                  <a:spcPct val="0"/>
                </a:spcBef>
              </a:pPr>
              <a:t>41</a:t>
            </a:fld>
            <a:endParaRPr lang="en-US" smtClean="0">
              <a:solidFill>
                <a:prstClr val="black"/>
              </a:solidFill>
              <a:cs typeface="Arial" panose="020B0604020202020204" pitchFamily="34" charset="0"/>
            </a:endParaRPr>
          </a:p>
        </p:txBody>
      </p:sp>
      <p:sp>
        <p:nvSpPr>
          <p:cNvPr id="363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00459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EC3D7-319E-4DB6-A28C-9369D389DE93}" type="slidenum">
              <a:rPr lang="en-US" smtClean="0">
                <a:solidFill>
                  <a:prstClr val="black"/>
                </a:solidFill>
                <a:cs typeface="Arial" panose="020B0604020202020204" pitchFamily="34" charset="0"/>
              </a:rPr>
              <a:pPr>
                <a:spcBef>
                  <a:spcPct val="0"/>
                </a:spcBef>
              </a:pPr>
              <a:t>42</a:t>
            </a:fld>
            <a:endParaRPr lang="en-US" smtClean="0">
              <a:solidFill>
                <a:prstClr val="black"/>
              </a:solidFill>
              <a:cs typeface="Arial" panose="020B0604020202020204" pitchFamily="34" charset="0"/>
            </a:endParaRPr>
          </a:p>
        </p:txBody>
      </p:sp>
      <p:sp>
        <p:nvSpPr>
          <p:cNvPr id="365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45452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8626B2-2BBB-4AC3-842F-CB6A4006B301}" type="slidenum">
              <a:rPr lang="en-US" smtClean="0">
                <a:solidFill>
                  <a:prstClr val="black"/>
                </a:solidFill>
                <a:cs typeface="Arial" panose="020B0604020202020204" pitchFamily="34" charset="0"/>
              </a:rPr>
              <a:pPr>
                <a:spcBef>
                  <a:spcPct val="0"/>
                </a:spcBef>
              </a:pPr>
              <a:t>43</a:t>
            </a:fld>
            <a:endParaRPr lang="en-US" smtClean="0">
              <a:solidFill>
                <a:prstClr val="black"/>
              </a:solidFill>
              <a:cs typeface="Arial" panose="020B0604020202020204" pitchFamily="34" charset="0"/>
            </a:endParaRPr>
          </a:p>
        </p:txBody>
      </p:sp>
      <p:sp>
        <p:nvSpPr>
          <p:cNvPr id="367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0055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2E37AE-CABA-40BF-8845-A4659D9C1645}" type="slidenum">
              <a:rPr lang="en-US" smtClean="0">
                <a:solidFill>
                  <a:prstClr val="black"/>
                </a:solidFill>
                <a:cs typeface="Arial" panose="020B0604020202020204" pitchFamily="34" charset="0"/>
              </a:rPr>
              <a:pPr>
                <a:spcBef>
                  <a:spcPct val="0"/>
                </a:spcBef>
              </a:pPr>
              <a:t>44</a:t>
            </a:fld>
            <a:endParaRPr lang="en-US" smtClean="0">
              <a:solidFill>
                <a:prstClr val="black"/>
              </a:solidFill>
              <a:cs typeface="Arial" panose="020B0604020202020204" pitchFamily="34" charset="0"/>
            </a:endParaRPr>
          </a:p>
        </p:txBody>
      </p:sp>
      <p:sp>
        <p:nvSpPr>
          <p:cNvPr id="369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96686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F6960D-ED1C-4241-A3DA-265AA4B196DE}" type="slidenum">
              <a:rPr lang="en-US" smtClean="0">
                <a:solidFill>
                  <a:prstClr val="black"/>
                </a:solidFill>
                <a:cs typeface="Arial" panose="020B0604020202020204" pitchFamily="34" charset="0"/>
              </a:rPr>
              <a:pPr>
                <a:spcBef>
                  <a:spcPct val="0"/>
                </a:spcBef>
              </a:pPr>
              <a:t>45</a:t>
            </a:fld>
            <a:endParaRPr lang="en-US" smtClean="0">
              <a:solidFill>
                <a:prstClr val="black"/>
              </a:solidFill>
              <a:cs typeface="Arial" panose="020B0604020202020204" pitchFamily="34" charset="0"/>
            </a:endParaRPr>
          </a:p>
        </p:txBody>
      </p:sp>
      <p:sp>
        <p:nvSpPr>
          <p:cNvPr id="371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09547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3CB14C-8521-4754-93CD-C0B72FDF53DA}" type="slidenum">
              <a:rPr lang="en-US" altLang="en-US" smtClean="0"/>
              <a:pPr>
                <a:spcBef>
                  <a:spcPct val="0"/>
                </a:spcBef>
              </a:pPr>
              <a:t>46</a:t>
            </a:fld>
            <a:endParaRPr lang="en-US" altLang="en-US" smtClean="0"/>
          </a:p>
        </p:txBody>
      </p:sp>
    </p:spTree>
    <p:extLst>
      <p:ext uri="{BB962C8B-B14F-4D97-AF65-F5344CB8AC3E}">
        <p14:creationId xmlns:p14="http://schemas.microsoft.com/office/powerpoint/2010/main" val="320512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B340C4-F98B-45C1-A895-A35ECD828A4C}" type="slidenum">
              <a:rPr lang="en-US" altLang="en-US" smtClean="0"/>
              <a:pPr>
                <a:spcBef>
                  <a:spcPct val="0"/>
                </a:spcBef>
              </a:pPr>
              <a:t>47</a:t>
            </a:fld>
            <a:endParaRPr lang="en-US" altLang="en-US" smtClean="0"/>
          </a:p>
        </p:txBody>
      </p:sp>
    </p:spTree>
    <p:extLst>
      <p:ext uri="{BB962C8B-B14F-4D97-AF65-F5344CB8AC3E}">
        <p14:creationId xmlns:p14="http://schemas.microsoft.com/office/powerpoint/2010/main" val="1849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08CF02-8DF3-4BA9-AAE0-F44DAF3779BF}" type="slidenum">
              <a:rPr lang="en-US" altLang="en-US" smtClean="0"/>
              <a:pPr>
                <a:spcBef>
                  <a:spcPct val="0"/>
                </a:spcBef>
              </a:pPr>
              <a:t>48</a:t>
            </a:fld>
            <a:endParaRPr lang="en-US" altLang="en-US" smtClean="0"/>
          </a:p>
        </p:txBody>
      </p:sp>
    </p:spTree>
    <p:extLst>
      <p:ext uri="{BB962C8B-B14F-4D97-AF65-F5344CB8AC3E}">
        <p14:creationId xmlns:p14="http://schemas.microsoft.com/office/powerpoint/2010/main" val="4019882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73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572F48-3657-47F0-B824-1982F1628036}" type="slidenum">
              <a:rPr lang="en-US" altLang="en-US" smtClean="0"/>
              <a:pPr>
                <a:spcBef>
                  <a:spcPct val="0"/>
                </a:spcBef>
              </a:pPr>
              <a:t>49</a:t>
            </a:fld>
            <a:endParaRPr lang="en-US" altLang="en-US" smtClean="0"/>
          </a:p>
        </p:txBody>
      </p:sp>
    </p:spTree>
    <p:extLst>
      <p:ext uri="{BB962C8B-B14F-4D97-AF65-F5344CB8AC3E}">
        <p14:creationId xmlns:p14="http://schemas.microsoft.com/office/powerpoint/2010/main" val="3207483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2CC3FA-0D4A-40D3-B657-7E5DFF52519B}" type="slidenum">
              <a:rPr lang="en-US" altLang="en-US" smtClean="0"/>
              <a:pPr>
                <a:spcBef>
                  <a:spcPct val="0"/>
                </a:spcBef>
              </a:pPr>
              <a:t>5</a:t>
            </a:fld>
            <a:endParaRPr lang="en-US" altLang="en-US" smtClean="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890958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F045AD-58AE-4907-8F07-3B68970F438E}" type="slidenum">
              <a:rPr lang="en-US" altLang="en-US" smtClean="0"/>
              <a:pPr>
                <a:spcBef>
                  <a:spcPct val="0"/>
                </a:spcBef>
              </a:pPr>
              <a:t>50</a:t>
            </a:fld>
            <a:endParaRPr lang="en-US" altLang="en-US" smtClean="0"/>
          </a:p>
        </p:txBody>
      </p:sp>
    </p:spTree>
    <p:extLst>
      <p:ext uri="{BB962C8B-B14F-4D97-AF65-F5344CB8AC3E}">
        <p14:creationId xmlns:p14="http://schemas.microsoft.com/office/powerpoint/2010/main" val="1935674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77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8AEBDE-0ED5-4D99-A019-1EAF5452BB37}" type="slidenum">
              <a:rPr lang="en-US" altLang="en-US" smtClean="0"/>
              <a:pPr>
                <a:spcBef>
                  <a:spcPct val="0"/>
                </a:spcBef>
              </a:pPr>
              <a:t>51</a:t>
            </a:fld>
            <a:endParaRPr lang="en-US" altLang="en-US" smtClean="0"/>
          </a:p>
        </p:txBody>
      </p:sp>
    </p:spTree>
    <p:extLst>
      <p:ext uri="{BB962C8B-B14F-4D97-AF65-F5344CB8AC3E}">
        <p14:creationId xmlns:p14="http://schemas.microsoft.com/office/powerpoint/2010/main" val="2301891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7B7EB1-E24A-4AD8-8210-E2042A1E2EDB}" type="slidenum">
              <a:rPr lang="en-US" altLang="en-US" smtClean="0"/>
              <a:pPr>
                <a:spcBef>
                  <a:spcPct val="0"/>
                </a:spcBef>
              </a:pPr>
              <a:t>52</a:t>
            </a:fld>
            <a:endParaRPr lang="en-US" altLang="en-US" smtClean="0"/>
          </a:p>
        </p:txBody>
      </p:sp>
    </p:spTree>
    <p:extLst>
      <p:ext uri="{BB962C8B-B14F-4D97-AF65-F5344CB8AC3E}">
        <p14:creationId xmlns:p14="http://schemas.microsoft.com/office/powerpoint/2010/main" val="1848435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49DEB7-3904-412E-AA47-1749119D666E}" type="slidenum">
              <a:rPr lang="en-US" altLang="en-US" smtClean="0"/>
              <a:pPr>
                <a:spcBef>
                  <a:spcPct val="0"/>
                </a:spcBef>
              </a:pPr>
              <a:t>53</a:t>
            </a:fld>
            <a:endParaRPr lang="en-US" altLang="en-US" smtClean="0"/>
          </a:p>
        </p:txBody>
      </p:sp>
    </p:spTree>
    <p:extLst>
      <p:ext uri="{BB962C8B-B14F-4D97-AF65-F5344CB8AC3E}">
        <p14:creationId xmlns:p14="http://schemas.microsoft.com/office/powerpoint/2010/main" val="74913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252BE9-9C4D-461F-B716-D2C393CD6452}" type="slidenum">
              <a:rPr lang="en-US" altLang="en-US" smtClean="0"/>
              <a:pPr>
                <a:spcBef>
                  <a:spcPct val="0"/>
                </a:spcBef>
              </a:pPr>
              <a:t>54</a:t>
            </a:fld>
            <a:endParaRPr lang="en-US" altLang="en-US" smtClean="0"/>
          </a:p>
        </p:txBody>
      </p:sp>
    </p:spTree>
    <p:extLst>
      <p:ext uri="{BB962C8B-B14F-4D97-AF65-F5344CB8AC3E}">
        <p14:creationId xmlns:p14="http://schemas.microsoft.com/office/powerpoint/2010/main" val="18460312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85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F1C5A2-FBB1-465A-B6F5-A045CE59A839}" type="slidenum">
              <a:rPr lang="en-US" altLang="en-US" smtClean="0"/>
              <a:pPr>
                <a:spcBef>
                  <a:spcPct val="0"/>
                </a:spcBef>
              </a:pPr>
              <a:t>55</a:t>
            </a:fld>
            <a:endParaRPr lang="en-US" altLang="en-US" smtClean="0"/>
          </a:p>
        </p:txBody>
      </p:sp>
    </p:spTree>
    <p:extLst>
      <p:ext uri="{BB962C8B-B14F-4D97-AF65-F5344CB8AC3E}">
        <p14:creationId xmlns:p14="http://schemas.microsoft.com/office/powerpoint/2010/main" val="1522611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16656F-CC83-4890-8CEC-A578D409A72E}" type="slidenum">
              <a:rPr lang="en-US" altLang="en-US" smtClean="0"/>
              <a:pPr>
                <a:spcBef>
                  <a:spcPct val="0"/>
                </a:spcBef>
              </a:pPr>
              <a:t>56</a:t>
            </a:fld>
            <a:endParaRPr lang="en-US" altLang="en-US" smtClean="0"/>
          </a:p>
        </p:txBody>
      </p:sp>
    </p:spTree>
    <p:extLst>
      <p:ext uri="{BB962C8B-B14F-4D97-AF65-F5344CB8AC3E}">
        <p14:creationId xmlns:p14="http://schemas.microsoft.com/office/powerpoint/2010/main" val="691824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58F347-F6FD-4651-8FBD-657465605CB5}" type="slidenum">
              <a:rPr lang="en-US" altLang="en-US" smtClean="0"/>
              <a:pPr>
                <a:spcBef>
                  <a:spcPct val="0"/>
                </a:spcBef>
              </a:pPr>
              <a:t>57</a:t>
            </a:fld>
            <a:endParaRPr lang="en-US" altLang="en-US" smtClean="0"/>
          </a:p>
        </p:txBody>
      </p:sp>
    </p:spTree>
    <p:extLst>
      <p:ext uri="{BB962C8B-B14F-4D97-AF65-F5344CB8AC3E}">
        <p14:creationId xmlns:p14="http://schemas.microsoft.com/office/powerpoint/2010/main" val="3788548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634AB4-2791-4293-8F91-D90D3FC9C0C0}" type="slidenum">
              <a:rPr lang="en-US" altLang="en-US" smtClean="0"/>
              <a:pPr>
                <a:spcBef>
                  <a:spcPct val="0"/>
                </a:spcBef>
              </a:pPr>
              <a:t>58</a:t>
            </a:fld>
            <a:endParaRPr lang="en-US" altLang="en-US" smtClean="0"/>
          </a:p>
        </p:txBody>
      </p:sp>
    </p:spTree>
    <p:extLst>
      <p:ext uri="{BB962C8B-B14F-4D97-AF65-F5344CB8AC3E}">
        <p14:creationId xmlns:p14="http://schemas.microsoft.com/office/powerpoint/2010/main" val="3158218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880592-EF0C-485A-B928-9C822C413C11}" type="slidenum">
              <a:rPr lang="en-US" altLang="en-US" smtClean="0"/>
              <a:pPr>
                <a:spcBef>
                  <a:spcPct val="0"/>
                </a:spcBef>
              </a:pPr>
              <a:t>59</a:t>
            </a:fld>
            <a:endParaRPr lang="en-US" altLang="en-US" smtClean="0"/>
          </a:p>
        </p:txBody>
      </p:sp>
    </p:spTree>
    <p:extLst>
      <p:ext uri="{BB962C8B-B14F-4D97-AF65-F5344CB8AC3E}">
        <p14:creationId xmlns:p14="http://schemas.microsoft.com/office/powerpoint/2010/main" val="114072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D35EAA-FB60-43AE-ACB2-31A7A60FBEEB}" type="slidenum">
              <a:rPr lang="en-US" altLang="en-US" smtClean="0"/>
              <a:pPr>
                <a:spcBef>
                  <a:spcPct val="0"/>
                </a:spcBef>
              </a:pPr>
              <a:t>6</a:t>
            </a:fld>
            <a:endParaRPr lang="en-US" altLang="en-US"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967037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solidFill>
            <a:srgbClr val="FFFFFF"/>
          </a:solidFill>
          <a:ln/>
        </p:spPr>
      </p:sp>
      <p:sp>
        <p:nvSpPr>
          <p:cNvPr id="29593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smtClean="0"/>
              <a:t>Relative air temperature variations (warmer and cooler periods) during the past 18,000 years. These data, which represent temperature records compiled from a variety of sources, only give an approximation of temperature changes. Some regions of the world experienced a cooling and other regions a warming that either preceded or lagged behind the temperature variations shown in the diagram. </a:t>
            </a:r>
          </a:p>
        </p:txBody>
      </p:sp>
    </p:spTree>
    <p:extLst>
      <p:ext uri="{BB962C8B-B14F-4D97-AF65-F5344CB8AC3E}">
        <p14:creationId xmlns:p14="http://schemas.microsoft.com/office/powerpoint/2010/main" val="2317664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83BF3D-463E-4CC5-A00C-DF3E8536BCA9}" type="slidenum">
              <a:rPr lang="en-US" altLang="en-US" smtClean="0"/>
              <a:pPr>
                <a:spcBef>
                  <a:spcPct val="0"/>
                </a:spcBef>
              </a:pPr>
              <a:t>61</a:t>
            </a:fld>
            <a:endParaRPr lang="en-US" altLang="en-US" smtClean="0"/>
          </a:p>
        </p:txBody>
      </p:sp>
    </p:spTree>
    <p:extLst>
      <p:ext uri="{BB962C8B-B14F-4D97-AF65-F5344CB8AC3E}">
        <p14:creationId xmlns:p14="http://schemas.microsoft.com/office/powerpoint/2010/main" val="9732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93971E-A908-483A-9D98-0D73048F4D5B}" type="slidenum">
              <a:rPr lang="en-US" altLang="en-US" smtClean="0"/>
              <a:pPr>
                <a:spcBef>
                  <a:spcPct val="0"/>
                </a:spcBef>
              </a:pPr>
              <a:t>62</a:t>
            </a:fld>
            <a:endParaRPr lang="en-US" altLang="en-US" smtClean="0"/>
          </a:p>
        </p:txBody>
      </p:sp>
    </p:spTree>
    <p:extLst>
      <p:ext uri="{BB962C8B-B14F-4D97-AF65-F5344CB8AC3E}">
        <p14:creationId xmlns:p14="http://schemas.microsoft.com/office/powerpoint/2010/main" val="2068352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083580-8810-44EC-AEDD-B821E14CFA76}" type="slidenum">
              <a:rPr lang="en-US" altLang="en-US" smtClean="0"/>
              <a:pPr>
                <a:spcBef>
                  <a:spcPct val="0"/>
                </a:spcBef>
              </a:pPr>
              <a:t>63</a:t>
            </a:fld>
            <a:endParaRPr lang="en-US" altLang="en-US" smtClean="0"/>
          </a:p>
        </p:txBody>
      </p:sp>
    </p:spTree>
    <p:extLst>
      <p:ext uri="{BB962C8B-B14F-4D97-AF65-F5344CB8AC3E}">
        <p14:creationId xmlns:p14="http://schemas.microsoft.com/office/powerpoint/2010/main" val="372933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solidFill>
            <a:srgbClr val="FFFFFF"/>
          </a:solidFill>
          <a:ln/>
        </p:spPr>
      </p:sp>
      <p:sp>
        <p:nvSpPr>
          <p:cNvPr id="3041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smtClean="0"/>
              <a:t>The average temperature variations over the Northern Hemisphere for the last 1000 years relative to the 1961 to 1990 average (zero line). Yearly temperature data from tree rings, corals, ice cores, and historical records are shown in blue. Yearly temperature data from thermometers are in red. The black line represents a smoothing of the data. (The gray shading repre­sents a statistical 95 percent con</a:t>
            </a:r>
            <a:r>
              <a:rPr lang="en-US" altLang="en-US" smtClean="0">
                <a:latin typeface="Lucida Grande"/>
              </a:rPr>
              <a:t>ﬁ</a:t>
            </a:r>
            <a:r>
              <a:rPr lang="en-US" altLang="en-US" smtClean="0"/>
              <a:t>dence range in the annual temperature data, after Mann, et al., 1999.) (Source: From Cli­mate Change 2001: The Scienti</a:t>
            </a:r>
            <a:r>
              <a:rPr lang="en-US" altLang="en-US" smtClean="0">
                <a:latin typeface="Lucida Grande"/>
              </a:rPr>
              <a:t>ﬁ</a:t>
            </a:r>
            <a:r>
              <a:rPr lang="en-US" altLang="en-US" smtClean="0"/>
              <a:t>c Basis, 2001, by J.T. Houghton, et al. Copyright © 2001 Cambridge University Press. Reprinted with permission of the Intergovernmental Panel on Climate Change.) </a:t>
            </a:r>
          </a:p>
        </p:txBody>
      </p:sp>
    </p:spTree>
    <p:extLst>
      <p:ext uri="{BB962C8B-B14F-4D97-AF65-F5344CB8AC3E}">
        <p14:creationId xmlns:p14="http://schemas.microsoft.com/office/powerpoint/2010/main" val="33983555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solidFill>
            <a:srgbClr val="FFFFFF"/>
          </a:solidFill>
          <a:ln/>
        </p:spPr>
      </p:sp>
      <p:sp>
        <p:nvSpPr>
          <p:cNvPr id="30822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smtClean="0"/>
              <a:t>The red and blue bars repre­sent the annual average temperature variations over the globe (land and sea) from 1880 through 2006. Temperature changes are compared to the aver­age surface temperature from 1951 to 1980. The dark solid line shows the </a:t>
            </a:r>
            <a:r>
              <a:rPr lang="en-US" altLang="en-US" smtClean="0">
                <a:latin typeface="Lucida Grande"/>
              </a:rPr>
              <a:t>fi</a:t>
            </a:r>
            <a:r>
              <a:rPr lang="en-US" altLang="en-US" smtClean="0"/>
              <a:t>ve-year average temperature change. (NASA) </a:t>
            </a:r>
          </a:p>
        </p:txBody>
      </p:sp>
    </p:spTree>
    <p:extLst>
      <p:ext uri="{BB962C8B-B14F-4D97-AF65-F5344CB8AC3E}">
        <p14:creationId xmlns:p14="http://schemas.microsoft.com/office/powerpoint/2010/main" val="24719965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FE916F-AA77-4437-8FCA-2AFDF9AFF474}" type="slidenum">
              <a:rPr lang="en-US" altLang="en-US" smtClean="0"/>
              <a:pPr>
                <a:spcBef>
                  <a:spcPct val="0"/>
                </a:spcBef>
              </a:pPr>
              <a:t>66</a:t>
            </a:fld>
            <a:endParaRPr lang="en-US" altLang="en-US" smtClean="0"/>
          </a:p>
        </p:txBody>
      </p:sp>
    </p:spTree>
    <p:extLst>
      <p:ext uri="{BB962C8B-B14F-4D97-AF65-F5344CB8AC3E}">
        <p14:creationId xmlns:p14="http://schemas.microsoft.com/office/powerpoint/2010/main" val="25404430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5049DA-887C-48D3-B8BB-6EE0EC2C705A}" type="slidenum">
              <a:rPr lang="en-US" altLang="en-US" smtClean="0"/>
              <a:pPr>
                <a:spcBef>
                  <a:spcPct val="0"/>
                </a:spcBef>
              </a:pPr>
              <a:t>67</a:t>
            </a:fld>
            <a:endParaRPr lang="en-US" alt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FAQ 1.2, Figure 1. </a:t>
            </a:r>
            <a:r>
              <a:rPr lang="en-US" altLang="en-US" i="1" smtClean="0"/>
              <a:t>Schematic view of the components of the climate system, their processes and interactions. </a:t>
            </a:r>
            <a:endParaRPr lang="en-US" altLang="en-US" smtClean="0"/>
          </a:p>
          <a:p>
            <a:endParaRPr lang="en-US" altLang="en-US" smtClean="0"/>
          </a:p>
        </p:txBody>
      </p:sp>
    </p:spTree>
    <p:extLst>
      <p:ext uri="{BB962C8B-B14F-4D97-AF65-F5344CB8AC3E}">
        <p14:creationId xmlns:p14="http://schemas.microsoft.com/office/powerpoint/2010/main" val="27405379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1800" smtClean="0"/>
          </a:p>
        </p:txBody>
      </p:sp>
      <p:sp>
        <p:nvSpPr>
          <p:cNvPr id="314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26C57E-CF1B-4AFA-9AAA-D16E2342EB04}" type="slidenum">
              <a:rPr lang="en-US" altLang="en-US" smtClean="0"/>
              <a:pPr>
                <a:spcBef>
                  <a:spcPct val="0"/>
                </a:spcBef>
              </a:pPr>
              <a:t>68</a:t>
            </a:fld>
            <a:endParaRPr lang="en-US" altLang="en-US" smtClean="0"/>
          </a:p>
        </p:txBody>
      </p:sp>
    </p:spTree>
    <p:extLst>
      <p:ext uri="{BB962C8B-B14F-4D97-AF65-F5344CB8AC3E}">
        <p14:creationId xmlns:p14="http://schemas.microsoft.com/office/powerpoint/2010/main" val="1962530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B2996D-E051-4317-9346-17752F13EABF}" type="slidenum">
              <a:rPr lang="en-US" altLang="en-US" smtClean="0"/>
              <a:pPr>
                <a:spcBef>
                  <a:spcPct val="0"/>
                </a:spcBef>
              </a:pPr>
              <a:t>69</a:t>
            </a:fld>
            <a:endParaRPr lang="en-US" alt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1800" smtClean="0"/>
          </a:p>
        </p:txBody>
      </p:sp>
    </p:spTree>
    <p:extLst>
      <p:ext uri="{BB962C8B-B14F-4D97-AF65-F5344CB8AC3E}">
        <p14:creationId xmlns:p14="http://schemas.microsoft.com/office/powerpoint/2010/main" val="236198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671666-A083-427B-9709-691480FB4F60}" type="slidenum">
              <a:rPr lang="en-US" altLang="en-US" smtClean="0"/>
              <a:pPr>
                <a:spcBef>
                  <a:spcPct val="0"/>
                </a:spcBef>
              </a:pPr>
              <a:t>7</a:t>
            </a:fld>
            <a:endParaRPr lang="en-US" altLang="en-US" smtClean="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886917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5D0D87-D821-4481-AD06-BD8E2D84EC06}" type="slidenum">
              <a:rPr lang="en-US" altLang="en-US" smtClean="0"/>
              <a:pPr>
                <a:spcBef>
                  <a:spcPct val="0"/>
                </a:spcBef>
              </a:pPr>
              <a:t>70</a:t>
            </a:fld>
            <a:endParaRPr lang="en-US" alt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1800" smtClean="0"/>
          </a:p>
        </p:txBody>
      </p:sp>
    </p:spTree>
    <p:extLst>
      <p:ext uri="{BB962C8B-B14F-4D97-AF65-F5344CB8AC3E}">
        <p14:creationId xmlns:p14="http://schemas.microsoft.com/office/powerpoint/2010/main" val="25110884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125907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274715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85700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56643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BDC6C7-E531-4D39-B2B8-D86C0B667DBE}" type="slidenum">
              <a:rPr lang="en-US" altLang="en-US" smtClean="0"/>
              <a:pPr>
                <a:spcBef>
                  <a:spcPct val="0"/>
                </a:spcBef>
              </a:pPr>
              <a:t>75</a:t>
            </a:fld>
            <a:endParaRPr lang="en-US" altLang="en-US" smtClean="0"/>
          </a:p>
        </p:txBody>
      </p:sp>
    </p:spTree>
    <p:extLst>
      <p:ext uri="{BB962C8B-B14F-4D97-AF65-F5344CB8AC3E}">
        <p14:creationId xmlns:p14="http://schemas.microsoft.com/office/powerpoint/2010/main" val="380841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30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9FBEF9-58EC-47A0-AA36-A04518301DDF}" type="slidenum">
              <a:rPr lang="en-US" altLang="en-US" smtClean="0"/>
              <a:pPr>
                <a:spcBef>
                  <a:spcPct val="0"/>
                </a:spcBef>
              </a:pPr>
              <a:t>76</a:t>
            </a:fld>
            <a:endParaRPr lang="en-US" altLang="en-US" smtClean="0"/>
          </a:p>
        </p:txBody>
      </p:sp>
    </p:spTree>
    <p:extLst>
      <p:ext uri="{BB962C8B-B14F-4D97-AF65-F5344CB8AC3E}">
        <p14:creationId xmlns:p14="http://schemas.microsoft.com/office/powerpoint/2010/main" val="8744678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0DE97A-BB16-44B9-9756-5F97333C1D4B}" type="slidenum">
              <a:rPr lang="nl-NL" altLang="en-US" smtClean="0"/>
              <a:pPr>
                <a:spcBef>
                  <a:spcPct val="0"/>
                </a:spcBef>
              </a:pPr>
              <a:t>77</a:t>
            </a:fld>
            <a:endParaRPr lang="nl-NL" altLang="en-US" smtClean="0"/>
          </a:p>
        </p:txBody>
      </p:sp>
      <p:sp>
        <p:nvSpPr>
          <p:cNvPr id="332803" name="Rectangle 1026"/>
          <p:cNvSpPr>
            <a:spLocks noGrp="1" noRot="1" noChangeAspect="1" noChangeArrowheads="1" noTextEdit="1"/>
          </p:cNvSpPr>
          <p:nvPr>
            <p:ph type="sldImg"/>
          </p:nvPr>
        </p:nvSpPr>
        <p:spPr>
          <a:xfrm>
            <a:off x="382588" y="685800"/>
            <a:ext cx="6094412" cy="3429000"/>
          </a:xfrm>
          <a:solidFill>
            <a:srgbClr val="FFFFFF"/>
          </a:solidFill>
          <a:ln/>
        </p:spPr>
      </p:sp>
      <p:sp>
        <p:nvSpPr>
          <p:cNvPr id="33280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lIns="91431" tIns="45716" rIns="91431" bIns="45716"/>
          <a:lstStyle/>
          <a:p>
            <a:endParaRPr lang="en-US" altLang="en-US" smtClean="0"/>
          </a:p>
        </p:txBody>
      </p:sp>
    </p:spTree>
    <p:extLst>
      <p:ext uri="{BB962C8B-B14F-4D97-AF65-F5344CB8AC3E}">
        <p14:creationId xmlns:p14="http://schemas.microsoft.com/office/powerpoint/2010/main" val="33783202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D85CDB-BA57-45BC-A5C4-3B567B418761}" type="slidenum">
              <a:rPr lang="nl-NL" altLang="en-US" smtClean="0"/>
              <a:pPr>
                <a:spcBef>
                  <a:spcPct val="0"/>
                </a:spcBef>
              </a:pPr>
              <a:t>78</a:t>
            </a:fld>
            <a:endParaRPr lang="nl-NL" altLang="en-US" smtClean="0"/>
          </a:p>
        </p:txBody>
      </p:sp>
      <p:sp>
        <p:nvSpPr>
          <p:cNvPr id="334851" name="Rectangle 1026"/>
          <p:cNvSpPr>
            <a:spLocks noGrp="1" noRot="1" noChangeAspect="1" noChangeArrowheads="1" noTextEdit="1"/>
          </p:cNvSpPr>
          <p:nvPr>
            <p:ph type="sldImg"/>
          </p:nvPr>
        </p:nvSpPr>
        <p:spPr>
          <a:xfrm>
            <a:off x="382588" y="685800"/>
            <a:ext cx="6094412" cy="3429000"/>
          </a:xfrm>
          <a:solidFill>
            <a:srgbClr val="FFFFFF"/>
          </a:solidFill>
          <a:ln/>
        </p:spPr>
      </p:sp>
      <p:sp>
        <p:nvSpPr>
          <p:cNvPr id="33485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lIns="91431" tIns="45716" rIns="91431" bIns="45716"/>
          <a:lstStyle/>
          <a:p>
            <a:endParaRPr lang="en-US" altLang="en-US" smtClean="0"/>
          </a:p>
        </p:txBody>
      </p:sp>
    </p:spTree>
    <p:extLst>
      <p:ext uri="{BB962C8B-B14F-4D97-AF65-F5344CB8AC3E}">
        <p14:creationId xmlns:p14="http://schemas.microsoft.com/office/powerpoint/2010/main" val="40245926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093283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406C49-4EC1-463A-A1A5-6661EDB92359}" type="slidenum">
              <a:rPr lang="en-US" altLang="en-US" smtClean="0"/>
              <a:pPr>
                <a:spcBef>
                  <a:spcPct val="0"/>
                </a:spcBef>
              </a:pPr>
              <a:t>8</a:t>
            </a:fld>
            <a:endParaRPr lang="en-US" altLang="en-US" smtClean="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9498671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180230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255950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65161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05559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7181595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A1E32B-3486-4C1D-8C48-93247B38CA3B}" type="slidenum">
              <a:rPr lang="en-US" altLang="en-US" smtClean="0"/>
              <a:pPr>
                <a:spcBef>
                  <a:spcPct val="0"/>
                </a:spcBef>
              </a:pPr>
              <a:t>85</a:t>
            </a:fld>
            <a:endParaRPr lang="en-US" altLang="en-US" smtClean="0"/>
          </a:p>
        </p:txBody>
      </p:sp>
    </p:spTree>
    <p:extLst>
      <p:ext uri="{BB962C8B-B14F-4D97-AF65-F5344CB8AC3E}">
        <p14:creationId xmlns:p14="http://schemas.microsoft.com/office/powerpoint/2010/main" val="40660609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01675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505635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69790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63033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000" indent="-292100">
              <a:spcBef>
                <a:spcPct val="30000"/>
              </a:spcBef>
              <a:defRPr sz="1200">
                <a:solidFill>
                  <a:schemeClr val="tx1"/>
                </a:solidFill>
                <a:latin typeface="Calibri" panose="020F0502020204030204" pitchFamily="34" charset="0"/>
              </a:defRPr>
            </a:lvl2pPr>
            <a:lvl3pPr marL="1173163" indent="-233363">
              <a:spcBef>
                <a:spcPct val="30000"/>
              </a:spcBef>
              <a:defRPr sz="1200">
                <a:solidFill>
                  <a:schemeClr val="tx1"/>
                </a:solidFill>
                <a:latin typeface="Calibri" panose="020F0502020204030204" pitchFamily="34" charset="0"/>
              </a:defRPr>
            </a:lvl3pPr>
            <a:lvl4pPr marL="1643063" indent="-233363">
              <a:spcBef>
                <a:spcPct val="30000"/>
              </a:spcBef>
              <a:defRPr sz="1200">
                <a:solidFill>
                  <a:schemeClr val="tx1"/>
                </a:solidFill>
                <a:latin typeface="Calibri" panose="020F0502020204030204" pitchFamily="34" charset="0"/>
              </a:defRPr>
            </a:lvl4pPr>
            <a:lvl5pPr marL="2112963" indent="-233363">
              <a:spcBef>
                <a:spcPct val="30000"/>
              </a:spcBef>
              <a:defRPr sz="1200">
                <a:solidFill>
                  <a:schemeClr val="tx1"/>
                </a:solidFill>
                <a:latin typeface="Calibri" panose="020F0502020204030204" pitchFamily="34" charset="0"/>
              </a:defRPr>
            </a:lvl5pPr>
            <a:lvl6pPr marL="2570163" indent="-233363" eaLnBrk="0" fontAlgn="base" hangingPunct="0">
              <a:spcBef>
                <a:spcPct val="30000"/>
              </a:spcBef>
              <a:spcAft>
                <a:spcPct val="0"/>
              </a:spcAft>
              <a:defRPr sz="1200">
                <a:solidFill>
                  <a:schemeClr val="tx1"/>
                </a:solidFill>
                <a:latin typeface="Calibri" panose="020F0502020204030204" pitchFamily="34" charset="0"/>
              </a:defRPr>
            </a:lvl6pPr>
            <a:lvl7pPr marL="3027363" indent="-233363" eaLnBrk="0" fontAlgn="base" hangingPunct="0">
              <a:spcBef>
                <a:spcPct val="30000"/>
              </a:spcBef>
              <a:spcAft>
                <a:spcPct val="0"/>
              </a:spcAft>
              <a:defRPr sz="1200">
                <a:solidFill>
                  <a:schemeClr val="tx1"/>
                </a:solidFill>
                <a:latin typeface="Calibri" panose="020F0502020204030204" pitchFamily="34" charset="0"/>
              </a:defRPr>
            </a:lvl7pPr>
            <a:lvl8pPr marL="3484563" indent="-233363" eaLnBrk="0" fontAlgn="base" hangingPunct="0">
              <a:spcBef>
                <a:spcPct val="30000"/>
              </a:spcBef>
              <a:spcAft>
                <a:spcPct val="0"/>
              </a:spcAft>
              <a:defRPr sz="1200">
                <a:solidFill>
                  <a:schemeClr val="tx1"/>
                </a:solidFill>
                <a:latin typeface="Calibri" panose="020F0502020204030204" pitchFamily="34" charset="0"/>
              </a:defRPr>
            </a:lvl8pPr>
            <a:lvl9pPr marL="3941763"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9A2D99-E97B-42FD-861A-737A43685495}" type="slidenum">
              <a:rPr lang="en-US" altLang="en-US" smtClean="0"/>
              <a:pPr>
                <a:spcBef>
                  <a:spcPct val="0"/>
                </a:spcBef>
              </a:pPr>
              <a:t>9</a:t>
            </a:fld>
            <a:endParaRPr lang="en-US" altLang="en-US" smtClean="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788607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xfrm>
            <a:off x="398463" y="695325"/>
            <a:ext cx="6065837" cy="3413125"/>
          </a:xfrm>
          <a:solidFill>
            <a:srgbClr val="FFFFFF"/>
          </a:solidFill>
          <a:ln/>
        </p:spPr>
      </p:sp>
      <p:sp>
        <p:nvSpPr>
          <p:cNvPr id="359427" name="Rectangle 3"/>
          <p:cNvSpPr>
            <a:spLocks noGrp="1" noChangeArrowheads="1"/>
          </p:cNvSpPr>
          <p:nvPr>
            <p:ph type="body" idx="1"/>
          </p:nvPr>
        </p:nvSpPr>
        <p:spPr>
          <a:xfrm>
            <a:off x="914400" y="4341813"/>
            <a:ext cx="5029200" cy="4116387"/>
          </a:xfrm>
          <a:solidFill>
            <a:srgbClr val="FFFFFF"/>
          </a:solidFill>
          <a:ln>
            <a:solidFill>
              <a:srgbClr val="000000"/>
            </a:solidFill>
          </a:ln>
        </p:spPr>
        <p:txBody>
          <a:bodyPr lIns="91175" tIns="45587" rIns="91175" bIns="45587"/>
          <a:lstStyle/>
          <a:p>
            <a:r>
              <a:rPr lang="en-AU" altLang="en-US" sz="600" smtClean="0"/>
              <a:t>Finally in relation to CO2 or greenhouse warming there is the vexatious question of the role of cloud.</a:t>
            </a:r>
          </a:p>
          <a:p>
            <a:endParaRPr lang="en-AU" altLang="en-US" sz="600" smtClean="0"/>
          </a:p>
          <a:p>
            <a:r>
              <a:rPr lang="en-AU" altLang="en-US" sz="600" smtClean="0"/>
              <a:t>GO THROUGH</a:t>
            </a:r>
          </a:p>
          <a:p>
            <a:endParaRPr lang="en-AU" altLang="en-US" sz="600" smtClean="0"/>
          </a:p>
          <a:p>
            <a:r>
              <a:rPr lang="en-AU" altLang="en-US" sz="600" smtClean="0"/>
              <a:t>To some extent the role of cloud depends on its height in the atmosphere.  Low level cloud tends toward warming through long wave trapping, while high level cloud leads to cooling through solar radiation reflection</a:t>
            </a:r>
          </a:p>
          <a:p>
            <a:endParaRPr lang="en-AU" altLang="en-US" sz="600" smtClean="0"/>
          </a:p>
          <a:p>
            <a:r>
              <a:rPr lang="en-AU" altLang="en-US" sz="600" smtClean="0"/>
              <a:t>In our final slide today, lets briefly look at surface characteristics.</a:t>
            </a:r>
          </a:p>
          <a:p>
            <a:endParaRPr lang="en-AU" altLang="en-US" sz="600" smtClean="0"/>
          </a:p>
          <a:p>
            <a:r>
              <a:rPr lang="en-AU" altLang="en-US" sz="600" smtClean="0"/>
              <a:t>GO THROUGH</a:t>
            </a:r>
            <a:endParaRPr lang="en-AU" altLang="en-US" smtClean="0"/>
          </a:p>
        </p:txBody>
      </p:sp>
    </p:spTree>
    <p:extLst>
      <p:ext uri="{BB962C8B-B14F-4D97-AF65-F5344CB8AC3E}">
        <p14:creationId xmlns:p14="http://schemas.microsoft.com/office/powerpoint/2010/main" val="35469103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971664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6128947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0107835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47B198-302E-40AD-9B70-38404469807E}" type="slidenum">
              <a:rPr lang="en-US" altLang="en-US" smtClean="0"/>
              <a:pPr>
                <a:spcBef>
                  <a:spcPct val="0"/>
                </a:spcBef>
              </a:pPr>
              <a:t>94</a:t>
            </a:fld>
            <a:endParaRPr lang="en-US" altLang="en-US" smtClean="0"/>
          </a:p>
        </p:txBody>
      </p:sp>
    </p:spTree>
    <p:extLst>
      <p:ext uri="{BB962C8B-B14F-4D97-AF65-F5344CB8AC3E}">
        <p14:creationId xmlns:p14="http://schemas.microsoft.com/office/powerpoint/2010/main" val="12823151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C85E22-FC68-4475-9223-A4D5B86EB8EE}" type="slidenum">
              <a:rPr lang="en-US" altLang="en-US" smtClean="0"/>
              <a:pPr>
                <a:spcBef>
                  <a:spcPct val="0"/>
                </a:spcBef>
              </a:pPr>
              <a:t>95</a:t>
            </a:fld>
            <a:endParaRPr lang="en-US" altLang="en-US" smtClean="0"/>
          </a:p>
        </p:txBody>
      </p:sp>
    </p:spTree>
    <p:extLst>
      <p:ext uri="{BB962C8B-B14F-4D97-AF65-F5344CB8AC3E}">
        <p14:creationId xmlns:p14="http://schemas.microsoft.com/office/powerpoint/2010/main" val="19030484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BF0971-7BD6-40F8-B8BA-F57D4895D5C6}" type="slidenum">
              <a:rPr lang="en-US" altLang="en-US" smtClean="0"/>
              <a:pPr>
                <a:spcBef>
                  <a:spcPct val="0"/>
                </a:spcBef>
              </a:pPr>
              <a:t>96</a:t>
            </a:fld>
            <a:endParaRPr lang="en-US" altLang="en-US" smtClean="0"/>
          </a:p>
        </p:txBody>
      </p:sp>
    </p:spTree>
    <p:extLst>
      <p:ext uri="{BB962C8B-B14F-4D97-AF65-F5344CB8AC3E}">
        <p14:creationId xmlns:p14="http://schemas.microsoft.com/office/powerpoint/2010/main" val="37698274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3763B6-D904-420A-929E-310815329360}" type="slidenum">
              <a:rPr lang="en-US" altLang="en-US" smtClean="0"/>
              <a:pPr>
                <a:spcBef>
                  <a:spcPct val="0"/>
                </a:spcBef>
              </a:pPr>
              <a:t>97</a:t>
            </a:fld>
            <a:endParaRPr lang="en-US" altLang="en-US" smtClean="0"/>
          </a:p>
        </p:txBody>
      </p:sp>
    </p:spTree>
    <p:extLst>
      <p:ext uri="{BB962C8B-B14F-4D97-AF65-F5344CB8AC3E}">
        <p14:creationId xmlns:p14="http://schemas.microsoft.com/office/powerpoint/2010/main" val="25536726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98</a:t>
            </a:fld>
            <a:endParaRPr lang="en-US" altLang="en-US" smtClean="0"/>
          </a:p>
        </p:txBody>
      </p:sp>
    </p:spTree>
    <p:extLst>
      <p:ext uri="{BB962C8B-B14F-4D97-AF65-F5344CB8AC3E}">
        <p14:creationId xmlns:p14="http://schemas.microsoft.com/office/powerpoint/2010/main" val="4276748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EC185-FF79-4AA9-BAC0-570F6AC57050}" type="slidenum">
              <a:rPr lang="en-US" altLang="en-US" smtClean="0"/>
              <a:pPr>
                <a:spcBef>
                  <a:spcPct val="0"/>
                </a:spcBef>
              </a:pPr>
              <a:t>99</a:t>
            </a:fld>
            <a:endParaRPr lang="en-US" altLang="en-US" smtClean="0"/>
          </a:p>
        </p:txBody>
      </p:sp>
    </p:spTree>
    <p:extLst>
      <p:ext uri="{BB962C8B-B14F-4D97-AF65-F5344CB8AC3E}">
        <p14:creationId xmlns:p14="http://schemas.microsoft.com/office/powerpoint/2010/main" val="410122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7500F1-CA19-4F7D-BD98-1924BA9A134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151096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500F1-CA19-4F7D-BD98-1924BA9A134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40939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500F1-CA19-4F7D-BD98-1924BA9A134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320206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1435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4808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760646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962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9047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238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839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6712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500F1-CA19-4F7D-BD98-1924BA9A134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1085348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Calibr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82587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6487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lvl1pPr>
              <a:defRPr>
                <a:latin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9527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5535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eaLnBrk="1" hangingPunct="1">
              <a:defRPr>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0" y="6400800"/>
            <a:ext cx="812800" cy="457200"/>
          </a:xfrm>
          <a:prstGeom prst="rect">
            <a:avLst/>
          </a:prstGeom>
        </p:spPr>
        <p:txBody>
          <a:bodyPr/>
          <a:lstStyle>
            <a:lvl1pPr eaLnBrk="1" hangingPunct="1">
              <a:defRPr/>
            </a:lvl1pPr>
          </a:lstStyle>
          <a:p>
            <a:pPr fontAlgn="base">
              <a:spcBef>
                <a:spcPct val="0"/>
              </a:spcBef>
              <a:spcAft>
                <a:spcPct val="0"/>
              </a:spcAft>
              <a:defRPr/>
            </a:pPr>
            <a:fld id="{0E213BFD-969F-485B-B9E2-9EEEFE6BFC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0743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7500F1-CA19-4F7D-BD98-1924BA9A134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208963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7500F1-CA19-4F7D-BD98-1924BA9A134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163979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7500F1-CA19-4F7D-BD98-1924BA9A134F}" type="datetimeFigureOut">
              <a:rPr lang="en-US" smtClean="0"/>
              <a:t>5/2/2016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428175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7500F1-CA19-4F7D-BD98-1924BA9A134F}" type="datetimeFigureOut">
              <a:rPr lang="en-US" smtClean="0"/>
              <a:t>5/2/2016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360993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500F1-CA19-4F7D-BD98-1924BA9A134F}" type="datetimeFigureOut">
              <a:rPr lang="en-US" smtClean="0"/>
              <a:t>5/2/2016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152506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500F1-CA19-4F7D-BD98-1924BA9A134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243637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500F1-CA19-4F7D-BD98-1924BA9A134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321A0-511C-4B0D-9890-EF0B642E1FA6}" type="slidenum">
              <a:rPr lang="en-US" smtClean="0"/>
              <a:t>‹#›</a:t>
            </a:fld>
            <a:endParaRPr lang="en-US"/>
          </a:p>
        </p:txBody>
      </p:sp>
    </p:spTree>
    <p:extLst>
      <p:ext uri="{BB962C8B-B14F-4D97-AF65-F5344CB8AC3E}">
        <p14:creationId xmlns:p14="http://schemas.microsoft.com/office/powerpoint/2010/main" val="9276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t="-20000" b="-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500F1-CA19-4F7D-BD98-1924BA9A134F}" type="datetimeFigureOut">
              <a:rPr lang="en-US" smtClean="0"/>
              <a:t>5/2/2016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321A0-511C-4B0D-9890-EF0B642E1FA6}" type="slidenum">
              <a:rPr lang="en-US" smtClean="0"/>
              <a:t>‹#›</a:t>
            </a:fld>
            <a:endParaRPr lang="en-US"/>
          </a:p>
        </p:txBody>
      </p:sp>
    </p:spTree>
    <p:extLst>
      <p:ext uri="{BB962C8B-B14F-4D97-AF65-F5344CB8AC3E}">
        <p14:creationId xmlns:p14="http://schemas.microsoft.com/office/powerpoint/2010/main" val="2975824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3000"/>
            <a:lum/>
          </a:blip>
          <a:srcRect/>
          <a:stretch>
            <a:fillRect t="-20000" b="-2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29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atchingthedeniers.files.wordpress.com/2012/12/pie-chart-climate_png_492x0_q85_crop-smart.jpg" TargetMode="External"/><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10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http://www.skepticalscience.com/argument.php" TargetMode="External"/><Relationship Id="rId2" Type="http://schemas.openxmlformats.org/officeDocument/2006/relationships/notesSlide" Target="../notesSlides/notesSlide11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113.xml.rels><?xml version="1.0" encoding="UTF-8" standalone="yes"?>
<Relationships xmlns="http://schemas.openxmlformats.org/package/2006/relationships"><Relationship Id="rId3" Type="http://schemas.openxmlformats.org/officeDocument/2006/relationships/hyperlink" Target="http://www.skepticalscience.com/argument.php" TargetMode="External"/><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29.jpe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26076" y="0"/>
            <a:ext cx="10948086" cy="660400"/>
          </a:xfrm>
        </p:spPr>
        <p:txBody>
          <a:bodyPr>
            <a:normAutofit/>
          </a:bodyPr>
          <a:lstStyle/>
          <a:p>
            <a:pPr algn="ctr">
              <a:defRPr/>
            </a:pPr>
            <a:r>
              <a:rPr lang="en-US" sz="4000" dirty="0">
                <a:effectLst>
                  <a:outerShdw blurRad="38100" dist="38100" dir="2700000" algn="tl">
                    <a:srgbClr val="000000">
                      <a:alpha val="43137"/>
                    </a:srgbClr>
                  </a:outerShdw>
                </a:effectLst>
              </a:rPr>
              <a:t>Class Notes </a:t>
            </a:r>
            <a:r>
              <a:rPr lang="en-US" sz="4000" dirty="0" smtClean="0">
                <a:effectLst>
                  <a:outerShdw blurRad="38100" dist="38100" dir="2700000" algn="tl">
                    <a:srgbClr val="000000">
                      <a:alpha val="43137"/>
                    </a:srgbClr>
                  </a:outerShdw>
                </a:effectLst>
              </a:rPr>
              <a:t>(5/2/2016</a:t>
            </a:r>
            <a:r>
              <a:rPr lang="en-US" sz="4000" dirty="0">
                <a:effectLst>
                  <a:outerShdw blurRad="38100" dist="38100" dir="2700000" algn="tl">
                    <a:srgbClr val="000000">
                      <a:alpha val="43137"/>
                    </a:srgbClr>
                  </a:outerShdw>
                </a:effectLst>
              </a:rPr>
              <a:t>)</a:t>
            </a:r>
          </a:p>
        </p:txBody>
      </p:sp>
      <p:sp>
        <p:nvSpPr>
          <p:cNvPr id="156675" name="Rectangle 3"/>
          <p:cNvSpPr>
            <a:spLocks noGrp="1" noChangeArrowheads="1"/>
          </p:cNvSpPr>
          <p:nvPr>
            <p:ph type="body" idx="1"/>
          </p:nvPr>
        </p:nvSpPr>
        <p:spPr>
          <a:xfrm>
            <a:off x="1537032" y="732230"/>
            <a:ext cx="8763000" cy="5562600"/>
          </a:xfrm>
        </p:spPr>
        <p:txBody>
          <a:bodyPr/>
          <a:lstStyle/>
          <a:p>
            <a:pPr>
              <a:lnSpc>
                <a:spcPct val="95000"/>
              </a:lnSpc>
              <a:defRPr/>
            </a:pPr>
            <a:r>
              <a:rPr lang="en-US" sz="3200" dirty="0">
                <a:effectLst>
                  <a:outerShdw blurRad="38100" dist="38100" dir="2700000" algn="tl">
                    <a:srgbClr val="000000">
                      <a:alpha val="43137"/>
                    </a:srgbClr>
                  </a:outerShdw>
                </a:effectLst>
                <a:cs typeface="Calibri" pitchFamily="34" charset="0"/>
              </a:rPr>
              <a:t>Today </a:t>
            </a:r>
            <a:endParaRPr lang="en-US" sz="3200" b="1" dirty="0">
              <a:solidFill>
                <a:srgbClr val="CC0000"/>
              </a:solidFill>
              <a:effectLst>
                <a:outerShdw blurRad="38100" dist="38100" dir="2700000" algn="tl">
                  <a:srgbClr val="000000">
                    <a:alpha val="43137"/>
                  </a:srgbClr>
                </a:outerShdw>
              </a:effectLst>
              <a:cs typeface="Calibri" pitchFamily="34" charset="0"/>
            </a:endParaRPr>
          </a:p>
          <a:p>
            <a:pPr lvl="1">
              <a:lnSpc>
                <a:spcPct val="95000"/>
              </a:lnSpc>
              <a:defRPr/>
            </a:pPr>
            <a:r>
              <a:rPr lang="en-US" sz="3200" dirty="0" smtClean="0">
                <a:effectLst>
                  <a:outerShdw blurRad="38100" dist="38100" dir="2700000" algn="tl">
                    <a:srgbClr val="000000">
                      <a:alpha val="43137"/>
                    </a:srgbClr>
                  </a:outerShdw>
                </a:effectLst>
                <a:cs typeface="Calibri" pitchFamily="34" charset="0"/>
              </a:rPr>
              <a:t>Air </a:t>
            </a:r>
            <a:r>
              <a:rPr lang="en-US" sz="3200" dirty="0">
                <a:effectLst>
                  <a:outerShdw blurRad="38100" dist="38100" dir="2700000" algn="tl">
                    <a:srgbClr val="000000">
                      <a:alpha val="43137"/>
                    </a:srgbClr>
                  </a:outerShdw>
                </a:effectLst>
                <a:cs typeface="Calibri" pitchFamily="34" charset="0"/>
              </a:rPr>
              <a:t>Pollution (</a:t>
            </a:r>
            <a:r>
              <a:rPr lang="en-US" sz="3200" dirty="0" err="1">
                <a:effectLst>
                  <a:outerShdw blurRad="38100" dist="38100" dir="2700000" algn="tl">
                    <a:srgbClr val="000000">
                      <a:alpha val="43137"/>
                    </a:srgbClr>
                  </a:outerShdw>
                </a:effectLst>
                <a:cs typeface="Calibri" pitchFamily="34" charset="0"/>
              </a:rPr>
              <a:t>Chp</a:t>
            </a:r>
            <a:r>
              <a:rPr lang="en-US" sz="3200" dirty="0">
                <a:effectLst>
                  <a:outerShdw blurRad="38100" dist="38100" dir="2700000" algn="tl">
                    <a:srgbClr val="000000">
                      <a:alpha val="43137"/>
                    </a:srgbClr>
                  </a:outerShdw>
                </a:effectLst>
                <a:cs typeface="Calibri" pitchFamily="34" charset="0"/>
              </a:rPr>
              <a:t> 14)</a:t>
            </a:r>
          </a:p>
          <a:p>
            <a:pPr lvl="1">
              <a:lnSpc>
                <a:spcPct val="95000"/>
              </a:lnSpc>
              <a:defRPr/>
            </a:pPr>
            <a:r>
              <a:rPr lang="en-US" sz="3200" dirty="0">
                <a:effectLst>
                  <a:outerShdw blurRad="38100" dist="38100" dir="2700000" algn="tl">
                    <a:srgbClr val="000000">
                      <a:alpha val="43137"/>
                    </a:srgbClr>
                  </a:outerShdw>
                </a:effectLst>
                <a:cs typeface="Calibri" pitchFamily="34" charset="0"/>
              </a:rPr>
              <a:t>Climate Classifications(</a:t>
            </a:r>
            <a:r>
              <a:rPr lang="en-US" sz="3200" dirty="0" err="1">
                <a:effectLst>
                  <a:outerShdw blurRad="38100" dist="38100" dir="2700000" algn="tl">
                    <a:srgbClr val="000000">
                      <a:alpha val="43137"/>
                    </a:srgbClr>
                  </a:outerShdw>
                </a:effectLst>
                <a:cs typeface="Calibri" pitchFamily="34" charset="0"/>
              </a:rPr>
              <a:t>Chp</a:t>
            </a:r>
            <a:r>
              <a:rPr lang="en-US" sz="3200" dirty="0">
                <a:effectLst>
                  <a:outerShdw blurRad="38100" dist="38100" dir="2700000" algn="tl">
                    <a:srgbClr val="000000">
                      <a:alpha val="43137"/>
                    </a:srgbClr>
                  </a:outerShdw>
                </a:effectLst>
                <a:cs typeface="Calibri" pitchFamily="34" charset="0"/>
              </a:rPr>
              <a:t> 13</a:t>
            </a:r>
            <a:r>
              <a:rPr lang="en-US" sz="3200" dirty="0" smtClean="0">
                <a:effectLst>
                  <a:outerShdw blurRad="38100" dist="38100" dir="2700000" algn="tl">
                    <a:srgbClr val="000000">
                      <a:alpha val="43137"/>
                    </a:srgbClr>
                  </a:outerShdw>
                </a:effectLst>
                <a:cs typeface="Calibri" pitchFamily="34" charset="0"/>
              </a:rPr>
              <a:t>)</a:t>
            </a:r>
          </a:p>
          <a:p>
            <a:pPr lvl="1">
              <a:lnSpc>
                <a:spcPct val="95000"/>
              </a:lnSpc>
              <a:defRPr/>
            </a:pPr>
            <a:r>
              <a:rPr lang="en-US" sz="3200" dirty="0">
                <a:effectLst>
                  <a:outerShdw blurRad="38100" dist="38100" dir="2700000" algn="tl">
                    <a:srgbClr val="000000">
                      <a:alpha val="43137"/>
                    </a:srgbClr>
                  </a:outerShdw>
                </a:effectLst>
                <a:cs typeface="Calibri" pitchFamily="34" charset="0"/>
              </a:rPr>
              <a:t> Climate Change (</a:t>
            </a:r>
            <a:r>
              <a:rPr lang="en-US" sz="3200" dirty="0" err="1">
                <a:effectLst>
                  <a:outerShdw blurRad="38100" dist="38100" dir="2700000" algn="tl">
                    <a:srgbClr val="000000">
                      <a:alpha val="43137"/>
                    </a:srgbClr>
                  </a:outerShdw>
                </a:effectLst>
                <a:cs typeface="Calibri" pitchFamily="34" charset="0"/>
              </a:rPr>
              <a:t>Chp</a:t>
            </a:r>
            <a:r>
              <a:rPr lang="en-US" sz="3200" dirty="0">
                <a:effectLst>
                  <a:outerShdw blurRad="38100" dist="38100" dir="2700000" algn="tl">
                    <a:srgbClr val="000000">
                      <a:alpha val="43137"/>
                    </a:srgbClr>
                  </a:outerShdw>
                </a:effectLst>
                <a:cs typeface="Calibri" pitchFamily="34" charset="0"/>
              </a:rPr>
              <a:t> 13)</a:t>
            </a:r>
          </a:p>
          <a:p>
            <a:pPr>
              <a:lnSpc>
                <a:spcPct val="95000"/>
              </a:lnSpc>
              <a:defRPr/>
            </a:pPr>
            <a:r>
              <a:rPr lang="en-US" sz="3200" dirty="0" smtClean="0">
                <a:effectLst>
                  <a:outerShdw blurRad="38100" dist="38100" dir="2700000" algn="tl">
                    <a:srgbClr val="000000">
                      <a:alpha val="43137"/>
                    </a:srgbClr>
                  </a:outerShdw>
                </a:effectLst>
                <a:cs typeface="Calibri" pitchFamily="34" charset="0"/>
              </a:rPr>
              <a:t>Monday </a:t>
            </a:r>
            <a:r>
              <a:rPr lang="en-US" sz="3200" dirty="0">
                <a:effectLst>
                  <a:outerShdw blurRad="38100" dist="38100" dir="2700000" algn="tl">
                    <a:srgbClr val="000000">
                      <a:alpha val="43137"/>
                    </a:srgbClr>
                  </a:outerShdw>
                </a:effectLst>
                <a:cs typeface="Calibri" pitchFamily="34" charset="0"/>
              </a:rPr>
              <a:t>May 9</a:t>
            </a:r>
          </a:p>
          <a:p>
            <a:pPr lvl="1">
              <a:lnSpc>
                <a:spcPct val="95000"/>
              </a:lnSpc>
              <a:defRPr/>
            </a:pPr>
            <a:r>
              <a:rPr lang="en-US" sz="3200" dirty="0">
                <a:effectLst>
                  <a:outerShdw blurRad="38100" dist="38100" dir="2700000" algn="tl">
                    <a:srgbClr val="000000">
                      <a:alpha val="43137"/>
                    </a:srgbClr>
                  </a:outerShdw>
                </a:effectLst>
                <a:cs typeface="Calibri" pitchFamily="34" charset="0"/>
              </a:rPr>
              <a:t> Virtual Class – “Skeptical Science” </a:t>
            </a:r>
            <a:r>
              <a:rPr lang="en-US" sz="3200" dirty="0" smtClean="0">
                <a:effectLst>
                  <a:outerShdw blurRad="38100" dist="38100" dir="2700000" algn="tl">
                    <a:srgbClr val="000000">
                      <a:alpha val="43137"/>
                    </a:srgbClr>
                  </a:outerShdw>
                </a:effectLst>
                <a:cs typeface="Calibri" pitchFamily="34" charset="0"/>
              </a:rPr>
              <a:t>HW13</a:t>
            </a:r>
          </a:p>
        </p:txBody>
      </p:sp>
    </p:spTree>
    <p:extLst>
      <p:ext uri="{BB962C8B-B14F-4D97-AF65-F5344CB8AC3E}">
        <p14:creationId xmlns:p14="http://schemas.microsoft.com/office/powerpoint/2010/main" val="3585174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rrowheads="1"/>
          </p:cNvSpPr>
          <p:nvPr>
            <p:ph type="title"/>
          </p:nvPr>
        </p:nvSpPr>
        <p:spPr>
          <a:xfrm>
            <a:off x="0" y="0"/>
            <a:ext cx="12192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Standards</a:t>
            </a:r>
          </a:p>
        </p:txBody>
      </p:sp>
      <p:sp>
        <p:nvSpPr>
          <p:cNvPr id="307203" name="Rectangle 3"/>
          <p:cNvSpPr>
            <a:spLocks noGrp="1" noRot="1" noChangeArrowheads="1"/>
          </p:cNvSpPr>
          <p:nvPr>
            <p:ph type="body" idx="1"/>
          </p:nvPr>
        </p:nvSpPr>
        <p:spPr>
          <a:xfrm>
            <a:off x="916460" y="825843"/>
            <a:ext cx="8229600" cy="1905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defRPr/>
            </a:pPr>
            <a:r>
              <a:rPr lang="en-US" altLang="en-US" sz="3200" dirty="0">
                <a:latin typeface="Calibri" panose="020F0502020204030204" pitchFamily="34" charset="0"/>
              </a:rPr>
              <a:t>Primary air quality standards</a:t>
            </a:r>
          </a:p>
          <a:p>
            <a:pPr lvl="1" eaLnBrk="1" hangingPunct="1">
              <a:defRPr/>
            </a:pPr>
            <a:r>
              <a:rPr lang="en-US" altLang="en-US" sz="3200" dirty="0">
                <a:latin typeface="Calibri" panose="020F0502020204030204" pitchFamily="34" charset="0"/>
              </a:rPr>
              <a:t>Ozone (O3)</a:t>
            </a:r>
          </a:p>
          <a:p>
            <a:pPr lvl="1" eaLnBrk="1" hangingPunct="1">
              <a:defRPr/>
            </a:pPr>
            <a:r>
              <a:rPr lang="en-US" altLang="en-US" sz="3200" dirty="0">
                <a:latin typeface="Calibri" panose="020F0502020204030204" pitchFamily="34" charset="0"/>
              </a:rPr>
              <a:t>Particulate Matter (PM)</a:t>
            </a:r>
          </a:p>
          <a:p>
            <a:pPr lvl="1" eaLnBrk="1" hangingPunct="1">
              <a:defRPr/>
            </a:pPr>
            <a:r>
              <a:rPr lang="en-US" altLang="en-US" sz="3200" dirty="0">
                <a:latin typeface="Calibri" panose="020F0502020204030204" pitchFamily="34" charset="0"/>
              </a:rPr>
              <a:t>Carbon Monoxide (CO)</a:t>
            </a:r>
          </a:p>
          <a:p>
            <a:pPr lvl="1" eaLnBrk="1" hangingPunct="1">
              <a:defRPr/>
            </a:pPr>
            <a:r>
              <a:rPr lang="en-US" altLang="en-US" sz="3200" dirty="0">
                <a:latin typeface="Calibri" panose="020F0502020204030204" pitchFamily="34" charset="0"/>
              </a:rPr>
              <a:t>Nitrogen Dioxide (NO2)</a:t>
            </a:r>
          </a:p>
          <a:p>
            <a:pPr lvl="1" eaLnBrk="1" hangingPunct="1">
              <a:defRPr/>
            </a:pPr>
            <a:r>
              <a:rPr lang="en-US" altLang="en-US" sz="3200" dirty="0">
                <a:latin typeface="Calibri" panose="020F0502020204030204" pitchFamily="34" charset="0"/>
              </a:rPr>
              <a:t>Sulfur Dioxide (SO2)</a:t>
            </a:r>
          </a:p>
          <a:p>
            <a:pPr lvl="1" eaLnBrk="1" hangingPunct="1">
              <a:defRPr/>
            </a:pPr>
            <a:r>
              <a:rPr lang="en-US" altLang="en-US" sz="3200" dirty="0">
                <a:latin typeface="Calibri" panose="020F0502020204030204" pitchFamily="34" charset="0"/>
              </a:rPr>
              <a:t>Lead (PB)</a:t>
            </a:r>
          </a:p>
          <a:p>
            <a:pPr eaLnBrk="1" hangingPunct="1">
              <a:defRPr/>
            </a:pPr>
            <a:r>
              <a:rPr lang="en-US" altLang="en-US" sz="3200" dirty="0">
                <a:latin typeface="Calibri" panose="020F0502020204030204" pitchFamily="34" charset="0"/>
              </a:rPr>
              <a:t>Secondary air quality standards</a:t>
            </a:r>
          </a:p>
          <a:p>
            <a:pPr eaLnBrk="1" hangingPunct="1">
              <a:defRPr/>
            </a:pPr>
            <a:r>
              <a:rPr lang="en-US" altLang="en-US" sz="3200" dirty="0">
                <a:latin typeface="Calibri" panose="020F0502020204030204" pitchFamily="34" charset="0"/>
              </a:rPr>
              <a:t>Air Quality Index (AQI)</a:t>
            </a:r>
          </a:p>
        </p:txBody>
      </p:sp>
      <p:sp>
        <p:nvSpPr>
          <p:cNvPr id="4" name="5-Point Star 3"/>
          <p:cNvSpPr/>
          <p:nvPr/>
        </p:nvSpPr>
        <p:spPr>
          <a:xfrm>
            <a:off x="10148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0761965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0" y="523876"/>
            <a:ext cx="3462338" cy="746125"/>
          </a:xfrm>
        </p:spPr>
        <p:txBody>
          <a:bodyPr/>
          <a:lstStyle/>
          <a:p>
            <a:pPr>
              <a:defRPr/>
            </a:pPr>
            <a:r>
              <a:rPr lang="en-US" smtClean="0">
                <a:solidFill>
                  <a:srgbClr val="FFFF00"/>
                </a:solidFill>
              </a:rPr>
              <a:t> </a:t>
            </a:r>
            <a:endParaRPr lang="en-US" smtClean="0">
              <a:solidFill>
                <a:srgbClr val="FFFF00"/>
              </a:solidFill>
              <a:latin typeface="Times New Roman" panose="02020603050405020304" pitchFamily="18" charset="0"/>
            </a:endParaRPr>
          </a:p>
        </p:txBody>
      </p:sp>
      <p:sp>
        <p:nvSpPr>
          <p:cNvPr id="53255" name="Text Box 13"/>
          <p:cNvSpPr txBox="1">
            <a:spLocks noChangeArrowheads="1"/>
          </p:cNvSpPr>
          <p:nvPr/>
        </p:nvSpPr>
        <p:spPr bwMode="auto">
          <a:xfrm>
            <a:off x="2057400" y="1"/>
            <a:ext cx="8153400" cy="708025"/>
          </a:xfrm>
          <a:prstGeom prst="rect">
            <a:avLst/>
          </a:prstGeom>
          <a:noFill/>
          <a:ln w="9525">
            <a:noFill/>
            <a:miter lim="800000"/>
            <a:headEnd/>
            <a:tailEnd/>
          </a:ln>
        </p:spPr>
        <p:txBody>
          <a:bodyPr>
            <a:spAutoFit/>
          </a:bodyPr>
          <a:lstStyle/>
          <a:p>
            <a:pPr algn="ctr">
              <a:spcBef>
                <a:spcPct val="50000"/>
              </a:spcBef>
              <a:defRPr/>
            </a:pPr>
            <a:r>
              <a:rPr lang="en-US" sz="4000" dirty="0">
                <a:effectLst>
                  <a:outerShdw blurRad="38100" dist="38100" dir="2700000" algn="tl">
                    <a:srgbClr val="000000">
                      <a:alpha val="43137"/>
                    </a:srgbClr>
                  </a:outerShdw>
                </a:effectLst>
              </a:rPr>
              <a:t>Deniers</a:t>
            </a:r>
            <a:endParaRPr lang="en-US" sz="2400" dirty="0">
              <a:effectLst>
                <a:outerShdw blurRad="38100" dist="38100" dir="2700000" algn="tl">
                  <a:srgbClr val="000000">
                    <a:alpha val="43137"/>
                  </a:srgbClr>
                </a:outerShdw>
              </a:effectLst>
            </a:endParaRPr>
          </a:p>
        </p:txBody>
      </p:sp>
      <p:pic>
        <p:nvPicPr>
          <p:cNvPr id="131074" name="Picture 2" descr="pie-chart-climate_png_492x0_q85_crop-smart">
            <a:hlinkClick r:id="rId3" tooltip="pie-chart-climate_png_492x0_q85_crop-smar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3025"/>
            <a:ext cx="7010400"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281108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circle(in)">
                                      <p:cBhvr>
                                        <p:cTn id="7" dur="20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854"/>
            <a:ext cx="10771729" cy="6858000"/>
          </a:xfrm>
          <a:prstGeom prst="rect">
            <a:avLst/>
          </a:prstGeom>
        </p:spPr>
      </p:pic>
      <p:sp>
        <p:nvSpPr>
          <p:cNvPr id="3" name="TextBox 2"/>
          <p:cNvSpPr txBox="1"/>
          <p:nvPr/>
        </p:nvSpPr>
        <p:spPr>
          <a:xfrm>
            <a:off x="0" y="0"/>
            <a:ext cx="12192000" cy="707886"/>
          </a:xfrm>
          <a:prstGeom prst="rect">
            <a:avLst/>
          </a:prstGeom>
          <a:noFill/>
        </p:spPr>
        <p:txBody>
          <a:bodyPr wrap="square" rtlCol="0">
            <a:spAutoFit/>
          </a:bodyPr>
          <a:lstStyle/>
          <a:p>
            <a:pPr algn="ctr"/>
            <a:r>
              <a:rPr lang="en-US" sz="4000" dirty="0" smtClean="0"/>
              <a:t>Is Global Warming Happening</a:t>
            </a:r>
            <a:endParaRPr lang="en-US" sz="4000" dirty="0"/>
          </a:p>
        </p:txBody>
      </p:sp>
    </p:spTree>
    <p:extLst>
      <p:ext uri="{BB962C8B-B14F-4D97-AF65-F5344CB8AC3E}">
        <p14:creationId xmlns:p14="http://schemas.microsoft.com/office/powerpoint/2010/main" val="1093590595"/>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9" y="453082"/>
            <a:ext cx="10058400" cy="6403847"/>
          </a:xfrm>
          <a:prstGeom prst="rect">
            <a:avLst/>
          </a:prstGeom>
        </p:spPr>
      </p:pic>
      <p:sp>
        <p:nvSpPr>
          <p:cNvPr id="2" name="TextBox 1"/>
          <p:cNvSpPr txBox="1"/>
          <p:nvPr/>
        </p:nvSpPr>
        <p:spPr>
          <a:xfrm>
            <a:off x="1680" y="0"/>
            <a:ext cx="12190320" cy="707886"/>
          </a:xfrm>
          <a:prstGeom prst="rect">
            <a:avLst/>
          </a:prstGeom>
          <a:noFill/>
        </p:spPr>
        <p:txBody>
          <a:bodyPr wrap="square" rtlCol="0">
            <a:spAutoFit/>
          </a:bodyPr>
          <a:lstStyle/>
          <a:p>
            <a:pPr algn="ctr"/>
            <a:r>
              <a:rPr lang="en-US" sz="4000" dirty="0" smtClean="0"/>
              <a:t>Warming Caused by Humans</a:t>
            </a:r>
            <a:endParaRPr lang="en-US" sz="4000" dirty="0"/>
          </a:p>
        </p:txBody>
      </p:sp>
    </p:spTree>
    <p:extLst>
      <p:ext uri="{BB962C8B-B14F-4D97-AF65-F5344CB8AC3E}">
        <p14:creationId xmlns:p14="http://schemas.microsoft.com/office/powerpoint/2010/main" val="1414343025"/>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 y="461328"/>
            <a:ext cx="10058400" cy="6403847"/>
          </a:xfrm>
          <a:prstGeom prst="rect">
            <a:avLst/>
          </a:prstGeom>
        </p:spPr>
      </p:pic>
      <p:sp>
        <p:nvSpPr>
          <p:cNvPr id="2" name="TextBox 1"/>
          <p:cNvSpPr txBox="1"/>
          <p:nvPr/>
        </p:nvSpPr>
        <p:spPr>
          <a:xfrm>
            <a:off x="1680" y="0"/>
            <a:ext cx="12190320" cy="707886"/>
          </a:xfrm>
          <a:prstGeom prst="rect">
            <a:avLst/>
          </a:prstGeom>
          <a:noFill/>
        </p:spPr>
        <p:txBody>
          <a:bodyPr wrap="square" rtlCol="0">
            <a:spAutoFit/>
          </a:bodyPr>
          <a:lstStyle/>
          <a:p>
            <a:pPr algn="ctr"/>
            <a:r>
              <a:rPr lang="en-US" sz="4000" dirty="0" smtClean="0"/>
              <a:t>Warming a Serious Problem?</a:t>
            </a:r>
            <a:endParaRPr lang="en-US" sz="4000" dirty="0"/>
          </a:p>
        </p:txBody>
      </p:sp>
    </p:spTree>
    <p:extLst>
      <p:ext uri="{BB962C8B-B14F-4D97-AF65-F5344CB8AC3E}">
        <p14:creationId xmlns:p14="http://schemas.microsoft.com/office/powerpoint/2010/main" val="1078486126"/>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524000" y="0"/>
            <a:ext cx="9144000" cy="685800"/>
          </a:xfrm>
        </p:spPr>
        <p:txBody>
          <a:bodyPr/>
          <a:lstStyle/>
          <a:p>
            <a:pPr>
              <a:defRPr/>
            </a:pPr>
            <a:r>
              <a:rPr lang="en-US" dirty="0">
                <a:effectLst>
                  <a:outerShdw blurRad="38100" dist="38100" dir="2700000" algn="tl">
                    <a:srgbClr val="000000">
                      <a:alpha val="43137"/>
                    </a:srgbClr>
                  </a:outerShdw>
                </a:effectLst>
              </a:rPr>
              <a:t>Counter </a:t>
            </a:r>
            <a:r>
              <a:rPr lang="en-US" dirty="0" smtClean="0">
                <a:effectLst>
                  <a:outerShdw blurRad="38100" dist="38100" dir="2700000" algn="tl">
                    <a:srgbClr val="000000">
                      <a:alpha val="43137"/>
                    </a:srgbClr>
                  </a:outerShdw>
                </a:effectLst>
              </a:rPr>
              <a:t>Argument</a:t>
            </a:r>
            <a:endParaRPr lang="en-US" dirty="0">
              <a:effectLst>
                <a:outerShdw blurRad="38100" dist="38100" dir="2700000" algn="tl">
                  <a:srgbClr val="000000">
                    <a:alpha val="43137"/>
                  </a:srgbClr>
                </a:outerShdw>
              </a:effectLst>
            </a:endParaRPr>
          </a:p>
        </p:txBody>
      </p:sp>
      <p:pic>
        <p:nvPicPr>
          <p:cNvPr id="374787" name="Picture 2" descr="http://www.skepticalscience.com/graphics/Waste_Heat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59028"/>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500536"/>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524000" y="0"/>
            <a:ext cx="9144000" cy="685800"/>
          </a:xfrm>
        </p:spPr>
        <p:txBody>
          <a:bodyPr/>
          <a:lstStyle/>
          <a:p>
            <a:pPr>
              <a:defRPr/>
            </a:pPr>
            <a:r>
              <a:rPr lang="en-US" dirty="0" smtClean="0">
                <a:effectLst>
                  <a:outerShdw blurRad="38100" dist="38100" dir="2700000" algn="tl">
                    <a:srgbClr val="000000">
                      <a:alpha val="43137"/>
                    </a:srgbClr>
                  </a:outerShdw>
                </a:effectLst>
              </a:rPr>
              <a:t>Counter Argument to Change in Solar Output</a:t>
            </a:r>
          </a:p>
        </p:txBody>
      </p:sp>
      <p:pic>
        <p:nvPicPr>
          <p:cNvPr id="370691" name="Picture 2" descr="http://www.skepticalscience.com/graphics/Solar_vs_temp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58813"/>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5837779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524000" y="0"/>
            <a:ext cx="9144000" cy="685800"/>
          </a:xfrm>
        </p:spPr>
        <p:txBody>
          <a:bodyPr/>
          <a:lstStyle/>
          <a:p>
            <a:pPr>
              <a:defRPr/>
            </a:pPr>
            <a:r>
              <a:rPr lang="en-US" sz="4000" dirty="0">
                <a:effectLst>
                  <a:outerShdw blurRad="38100" dist="38100" dir="2700000" algn="tl">
                    <a:srgbClr val="000000">
                      <a:alpha val="43137"/>
                    </a:srgbClr>
                  </a:outerShdw>
                </a:effectLst>
              </a:rPr>
              <a:t>Counter Argument to Short CO</a:t>
            </a:r>
            <a:r>
              <a:rPr lang="en-US" sz="4000" baseline="-25000" dirty="0">
                <a:effectLst>
                  <a:outerShdw blurRad="38100" dist="38100" dir="2700000" algn="tl">
                    <a:srgbClr val="000000">
                      <a:alpha val="43137"/>
                    </a:srgbClr>
                  </a:outerShdw>
                </a:effectLst>
              </a:rPr>
              <a:t>2</a:t>
            </a:r>
            <a:r>
              <a:rPr lang="en-US" sz="4000" dirty="0">
                <a:effectLst>
                  <a:outerShdw blurRad="38100" dist="38100" dir="2700000" algn="tl">
                    <a:srgbClr val="000000">
                      <a:alpha val="43137"/>
                    </a:srgbClr>
                  </a:outerShdw>
                </a:effectLst>
              </a:rPr>
              <a:t> Record</a:t>
            </a:r>
          </a:p>
        </p:txBody>
      </p:sp>
      <p:pic>
        <p:nvPicPr>
          <p:cNvPr id="378883" name="Picture 2" descr="http://www.skepticalscience.com/graphics/CO2_history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09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94305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05000" y="0"/>
            <a:ext cx="8229600" cy="685800"/>
          </a:xfrm>
        </p:spPr>
        <p:txBody>
          <a:bodyPr/>
          <a:lstStyle/>
          <a:p>
            <a:pPr>
              <a:defRPr/>
            </a:pPr>
            <a:r>
              <a:rPr lang="en-US" sz="4000" dirty="0">
                <a:effectLst>
                  <a:outerShdw blurRad="38100" dist="38100" dir="2700000" algn="tl">
                    <a:srgbClr val="000000">
                      <a:alpha val="43137"/>
                    </a:srgbClr>
                  </a:outerShdw>
                </a:effectLst>
              </a:rPr>
              <a:t>Counter Argument to Flawed Dataset</a:t>
            </a:r>
          </a:p>
        </p:txBody>
      </p:sp>
      <p:pic>
        <p:nvPicPr>
          <p:cNvPr id="376835" name="Picture 2" descr="http://www.skepticalscience.com/graphics/Temperature_Compos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85800"/>
            <a:ext cx="81534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819274"/>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81200" y="0"/>
            <a:ext cx="8229600" cy="685800"/>
          </a:xfrm>
        </p:spPr>
        <p:txBody>
          <a:bodyPr/>
          <a:lstStyle/>
          <a:p>
            <a:pPr>
              <a:defRPr/>
            </a:pPr>
            <a:r>
              <a:rPr lang="en-US" sz="4000" dirty="0" smtClean="0">
                <a:effectLst>
                  <a:outerShdw blurRad="38100" dist="38100" dir="2700000" algn="tl">
                    <a:srgbClr val="000000">
                      <a:alpha val="43137"/>
                    </a:srgbClr>
                  </a:outerShdw>
                </a:effectLst>
              </a:rPr>
              <a:t>Paris Climate Agreement</a:t>
            </a:r>
            <a:endParaRPr lang="en-US" sz="4000" dirty="0">
              <a:effectLst>
                <a:outerShdw blurRad="38100" dist="38100" dir="2700000" algn="tl">
                  <a:srgbClr val="000000">
                    <a:alpha val="43137"/>
                  </a:srgbClr>
                </a:outerShdw>
              </a:effectLst>
            </a:endParaRPr>
          </a:p>
        </p:txBody>
      </p:sp>
      <p:pic>
        <p:nvPicPr>
          <p:cNvPr id="4098" name="Picture 2" descr="Road_to_Paris_after-featur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3" y="685800"/>
            <a:ext cx="10968679" cy="548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72613"/>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81200" y="0"/>
            <a:ext cx="8229600" cy="685800"/>
          </a:xfrm>
        </p:spPr>
        <p:txBody>
          <a:bodyPr/>
          <a:lstStyle/>
          <a:p>
            <a:pPr>
              <a:defRPr/>
            </a:pPr>
            <a:r>
              <a:rPr lang="en-US" sz="4000" dirty="0" smtClean="0">
                <a:effectLst>
                  <a:outerShdw blurRad="38100" dist="38100" dir="2700000" algn="tl">
                    <a:srgbClr val="000000">
                      <a:alpha val="43137"/>
                    </a:srgbClr>
                  </a:outerShdw>
                </a:effectLst>
              </a:rPr>
              <a:t>Paris Climate Agreement</a:t>
            </a:r>
            <a:endParaRPr lang="en-US" sz="4000" dirty="0">
              <a:effectLst>
                <a:outerShdw blurRad="38100" dist="38100" dir="2700000" algn="tl">
                  <a:srgbClr val="000000">
                    <a:alpha val="43137"/>
                  </a:srgbClr>
                </a:outerShdw>
              </a:effectLst>
            </a:endParaRPr>
          </a:p>
        </p:txBody>
      </p:sp>
      <p:pic>
        <p:nvPicPr>
          <p:cNvPr id="5122" name="Picture 2" descr="http://www.thenation.com/wp-content/uploads/2015/12/Paris_Climate_eiffel_tower_img-1440x7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22" y="685800"/>
            <a:ext cx="11168155" cy="586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05714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t>Air Quality Index (AQI)</a:t>
            </a:r>
          </a:p>
        </p:txBody>
      </p:sp>
      <p:sp>
        <p:nvSpPr>
          <p:cNvPr id="4" name="5-Point Star 3"/>
          <p:cNvSpPr/>
          <p:nvPr/>
        </p:nvSpPr>
        <p:spPr>
          <a:xfrm>
            <a:off x="11508131"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685800"/>
            <a:ext cx="82153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92326" y="6018214"/>
            <a:ext cx="9129713" cy="522287"/>
          </a:xfrm>
          <a:prstGeom prst="rect">
            <a:avLst/>
          </a:prstGeom>
          <a:noFill/>
        </p:spPr>
        <p:txBody>
          <a:bodyPr>
            <a:spAutoFit/>
          </a:bodyPr>
          <a:lstStyle/>
          <a:p>
            <a:pPr eaLnBrk="1" hangingPunct="1">
              <a:defRPr/>
            </a:pPr>
            <a:r>
              <a:rPr lang="en-US" sz="2800" dirty="0">
                <a:effectLst>
                  <a:outerShdw blurRad="38100" dist="38100" dir="2700000" algn="tl">
                    <a:srgbClr val="000000">
                      <a:alpha val="43137"/>
                    </a:srgbClr>
                  </a:outerShdw>
                </a:effectLst>
              </a:rPr>
              <a:t>Different triggering values for each pollutant</a:t>
            </a:r>
          </a:p>
        </p:txBody>
      </p:sp>
    </p:spTree>
    <p:extLst>
      <p:ext uri="{BB962C8B-B14F-4D97-AF65-F5344CB8AC3E}">
        <p14:creationId xmlns:p14="http://schemas.microsoft.com/office/powerpoint/2010/main" val="301516274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81200" y="0"/>
            <a:ext cx="8229600" cy="685800"/>
          </a:xfrm>
        </p:spPr>
        <p:txBody>
          <a:bodyPr/>
          <a:lstStyle/>
          <a:p>
            <a:pPr>
              <a:defRPr/>
            </a:pPr>
            <a:r>
              <a:rPr lang="en-US" sz="4000" dirty="0">
                <a:effectLst>
                  <a:outerShdw blurRad="38100" dist="38100" dir="2700000" algn="tl">
                    <a:srgbClr val="000000">
                      <a:alpha val="43137"/>
                    </a:srgbClr>
                  </a:outerShdw>
                </a:effectLst>
              </a:rPr>
              <a:t>More Information</a:t>
            </a:r>
          </a:p>
        </p:txBody>
      </p:sp>
      <p:sp>
        <p:nvSpPr>
          <p:cNvPr id="61443" name="Rectangle 3"/>
          <p:cNvSpPr>
            <a:spLocks noGrp="1" noRot="1" noChangeArrowheads="1"/>
          </p:cNvSpPr>
          <p:nvPr>
            <p:ph type="body" idx="1"/>
          </p:nvPr>
        </p:nvSpPr>
        <p:spPr>
          <a:xfrm>
            <a:off x="613719" y="694038"/>
            <a:ext cx="11018108" cy="4525963"/>
          </a:xfrm>
        </p:spPr>
        <p:txBody>
          <a:bodyPr/>
          <a:lstStyle/>
          <a:p>
            <a:pPr>
              <a:defRPr/>
            </a:pPr>
            <a:r>
              <a:rPr lang="en-US" dirty="0" smtClean="0"/>
              <a:t>New Scientist</a:t>
            </a:r>
          </a:p>
          <a:p>
            <a:pPr lvl="1">
              <a:defRPr/>
            </a:pPr>
            <a:r>
              <a:rPr lang="en-US" dirty="0" smtClean="0"/>
              <a:t>Climate Change: A Guide for the Perplexed</a:t>
            </a:r>
          </a:p>
          <a:p>
            <a:pPr lvl="1">
              <a:defRPr/>
            </a:pPr>
            <a:r>
              <a:rPr lang="en-US" dirty="0" smtClean="0"/>
              <a:t>http://www.newscientist.com/article/dn11462-climate-change-a-guide-for-the-perplexed.html </a:t>
            </a:r>
          </a:p>
          <a:p>
            <a:pPr>
              <a:defRPr/>
            </a:pPr>
            <a:r>
              <a:rPr lang="en-US" dirty="0" smtClean="0"/>
              <a:t>American Meteorological Society</a:t>
            </a:r>
          </a:p>
          <a:p>
            <a:pPr lvl="1">
              <a:defRPr/>
            </a:pPr>
            <a:r>
              <a:rPr lang="en-US" dirty="0" smtClean="0"/>
              <a:t>http://www.ametsoc.org/policy/2007climatechange.pdf </a:t>
            </a:r>
          </a:p>
          <a:p>
            <a:pPr>
              <a:defRPr/>
            </a:pPr>
            <a:r>
              <a:rPr lang="en-US" dirty="0" smtClean="0"/>
              <a:t>IPCC</a:t>
            </a:r>
          </a:p>
          <a:p>
            <a:pPr lvl="1">
              <a:defRPr/>
            </a:pPr>
            <a:r>
              <a:rPr lang="en-US" dirty="0" smtClean="0"/>
              <a:t>http://www.ipcc.ch/ </a:t>
            </a:r>
          </a:p>
          <a:p>
            <a:pPr lvl="1">
              <a:defRPr/>
            </a:pPr>
            <a:endParaRPr lang="en-US" dirty="0" smtClean="0"/>
          </a:p>
        </p:txBody>
      </p:sp>
    </p:spTree>
    <p:extLst>
      <p:ext uri="{BB962C8B-B14F-4D97-AF65-F5344CB8AC3E}">
        <p14:creationId xmlns:p14="http://schemas.microsoft.com/office/powerpoint/2010/main" val="1227589277"/>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7604" y="0"/>
            <a:ext cx="4867527" cy="6879438"/>
          </a:xfrm>
          <a:prstGeom prst="rect">
            <a:avLst/>
          </a:prstGeom>
        </p:spPr>
      </p:pic>
    </p:spTree>
    <p:extLst>
      <p:ext uri="{BB962C8B-B14F-4D97-AF65-F5344CB8AC3E}">
        <p14:creationId xmlns:p14="http://schemas.microsoft.com/office/powerpoint/2010/main" val="893127415"/>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7091"/>
            <a:ext cx="12192000" cy="628650"/>
          </a:xfrm>
        </p:spPr>
        <p:txBody>
          <a:bodyPr rtlCol="0">
            <a:noAutofit/>
          </a:bodyPr>
          <a:lstStyle/>
          <a:p>
            <a:pPr eaLnBrk="1" fontAlgn="auto" hangingPunct="1">
              <a:spcAft>
                <a:spcPts val="0"/>
              </a:spcAft>
              <a:defRPr/>
            </a:pPr>
            <a:r>
              <a:rPr lang="en-US" sz="3200" b="1" dirty="0" smtClean="0">
                <a:solidFill>
                  <a:schemeClr val="tx1"/>
                </a:solidFill>
                <a:effectLst>
                  <a:outerShdw blurRad="38100" dist="38100" dir="2700000" algn="tl">
                    <a:srgbClr val="000000">
                      <a:alpha val="43137"/>
                    </a:srgbClr>
                  </a:outerShdw>
                </a:effectLst>
              </a:rPr>
              <a:t>HW #13 – “Skeptical Science”  40 pts</a:t>
            </a:r>
            <a:endParaRPr lang="en-US" sz="3200" b="1" dirty="0">
              <a:solidFill>
                <a:schemeClr val="tx1"/>
              </a:solidFill>
              <a:effectLst>
                <a:outerShdw blurRad="38100" dist="38100" dir="2700000" algn="tl">
                  <a:srgbClr val="000000">
                    <a:alpha val="43137"/>
                  </a:srgbClr>
                </a:outerShdw>
              </a:effectLst>
            </a:endParaRPr>
          </a:p>
        </p:txBody>
      </p:sp>
      <p:sp>
        <p:nvSpPr>
          <p:cNvPr id="68611" name="Rectangle 3"/>
          <p:cNvSpPr>
            <a:spLocks noGrp="1" noChangeArrowheads="1"/>
          </p:cNvSpPr>
          <p:nvPr>
            <p:ph type="body" idx="1"/>
          </p:nvPr>
        </p:nvSpPr>
        <p:spPr>
          <a:xfrm>
            <a:off x="0" y="532474"/>
            <a:ext cx="12192000" cy="464304"/>
          </a:xfrm>
        </p:spPr>
        <p:txBody>
          <a:bodyPr rtlCol="0">
            <a:noAutofit/>
          </a:bodyPr>
          <a:lstStyle/>
          <a:p>
            <a:pPr marL="0" indent="0" algn="ctr" eaLnBrk="1" fontAlgn="auto" hangingPunct="1">
              <a:spcAft>
                <a:spcPts val="0"/>
              </a:spcAft>
              <a:buNone/>
              <a:defRPr/>
            </a:pPr>
            <a:r>
              <a:rPr lang="en-US" sz="2400" dirty="0" smtClean="0">
                <a:effectLst>
                  <a:outerShdw blurRad="38100" dist="38100" dir="2700000" algn="tl">
                    <a:srgbClr val="000000">
                      <a:alpha val="43137"/>
                    </a:srgbClr>
                  </a:outerShdw>
                </a:effectLst>
                <a:hlinkClick r:id="rId3"/>
              </a:rPr>
              <a:t>http</a:t>
            </a:r>
            <a:r>
              <a:rPr lang="en-US" sz="2400" dirty="0">
                <a:effectLst>
                  <a:outerShdw blurRad="38100" dist="38100" dir="2700000" algn="tl">
                    <a:srgbClr val="000000">
                      <a:alpha val="43137"/>
                    </a:srgbClr>
                  </a:outerShdw>
                </a:effectLst>
                <a:hlinkClick r:id="rId3"/>
              </a:rPr>
              <a:t>://</a:t>
            </a:r>
            <a:r>
              <a:rPr lang="en-US" sz="2400" dirty="0" smtClean="0">
                <a:effectLst>
                  <a:outerShdw blurRad="38100" dist="38100" dir="2700000" algn="tl">
                    <a:srgbClr val="000000">
                      <a:alpha val="43137"/>
                    </a:srgbClr>
                  </a:outerShdw>
                </a:effectLst>
                <a:hlinkClick r:id="rId3"/>
              </a:rPr>
              <a:t>www.skepticalscience.com/argument.php</a:t>
            </a:r>
            <a:endParaRPr lang="en-US" sz="2400" dirty="0" smtClean="0">
              <a:effectLst>
                <a:outerShdw blurRad="38100" dist="38100" dir="2700000" algn="tl">
                  <a:srgbClr val="000000">
                    <a:alpha val="43137"/>
                  </a:srgbClr>
                </a:outerShdw>
              </a:effectLst>
            </a:endParaRPr>
          </a:p>
          <a:p>
            <a:pPr marL="0" indent="0" algn="ctr" eaLnBrk="1" fontAlgn="auto" hangingPunct="1">
              <a:spcAft>
                <a:spcPts val="0"/>
              </a:spcAft>
              <a:buNone/>
              <a:defRPr/>
            </a:pPr>
            <a:endParaRPr lang="en-US" sz="2400" dirty="0">
              <a:effectLst>
                <a:outerShdw blurRad="38100" dist="38100" dir="2700000" algn="tl">
                  <a:srgbClr val="000000">
                    <a:alpha val="43137"/>
                  </a:srgbClr>
                </a:outerShdw>
              </a:effectLst>
            </a:endParaRPr>
          </a:p>
          <a:p>
            <a:pPr marL="0" indent="0" algn="ctr" eaLnBrk="1" fontAlgn="auto" hangingPunct="1">
              <a:spcAft>
                <a:spcPts val="0"/>
              </a:spcAft>
              <a:buNone/>
              <a:defRPr/>
            </a:pPr>
            <a:r>
              <a:rPr lang="en-US" sz="2400" dirty="0" smtClean="0">
                <a:effectLst>
                  <a:outerShdw blurRad="38100" dist="38100" dir="2700000" algn="tl">
                    <a:srgbClr val="000000">
                      <a:alpha val="43137"/>
                    </a:srgbClr>
                  </a:outerShdw>
                </a:effectLst>
              </a:rPr>
              <a:t>  </a:t>
            </a:r>
          </a:p>
          <a:p>
            <a:pPr algn="ctr" eaLnBrk="1" fontAlgn="auto" hangingPunct="1">
              <a:spcAft>
                <a:spcPts val="0"/>
              </a:spcAft>
              <a:buFont typeface="Arial" pitchFamily="34" charset="0"/>
              <a:buChar char="•"/>
              <a:defRPr/>
            </a:pP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stretch>
            <a:fillRect/>
          </a:stretch>
        </p:blipFill>
        <p:spPr>
          <a:xfrm>
            <a:off x="3587811" y="972064"/>
            <a:ext cx="5012492" cy="5881623"/>
          </a:xfrm>
          <a:prstGeom prst="rect">
            <a:avLst/>
          </a:prstGeom>
        </p:spPr>
      </p:pic>
    </p:spTree>
    <p:extLst>
      <p:ext uri="{BB962C8B-B14F-4D97-AF65-F5344CB8AC3E}">
        <p14:creationId xmlns:p14="http://schemas.microsoft.com/office/powerpoint/2010/main" val="393231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linds(horizontal)">
                                      <p:cBhvr>
                                        <p:cTn id="7" dur="500"/>
                                        <p:tgtEl>
                                          <p:spTgt spid="6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2" dur="500"/>
                                        <p:tgtEl>
                                          <p:spTgt spid="68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7091"/>
            <a:ext cx="12192000" cy="628650"/>
          </a:xfrm>
        </p:spPr>
        <p:txBody>
          <a:bodyPr rtlCol="0">
            <a:noAutofit/>
          </a:bodyPr>
          <a:lstStyle/>
          <a:p>
            <a:pPr eaLnBrk="1" fontAlgn="auto" hangingPunct="1">
              <a:spcAft>
                <a:spcPts val="0"/>
              </a:spcAft>
              <a:defRPr/>
            </a:pPr>
            <a:r>
              <a:rPr lang="en-US" sz="3200" b="1" dirty="0" smtClean="0">
                <a:solidFill>
                  <a:schemeClr val="tx1"/>
                </a:solidFill>
                <a:effectLst>
                  <a:outerShdw blurRad="38100" dist="38100" dir="2700000" algn="tl">
                    <a:srgbClr val="000000">
                      <a:alpha val="43137"/>
                    </a:srgbClr>
                  </a:outerShdw>
                </a:effectLst>
              </a:rPr>
              <a:t>HW #13 – “Skeptical Science”  40 pts</a:t>
            </a:r>
            <a:endParaRPr lang="en-US" sz="3200" b="1" dirty="0">
              <a:solidFill>
                <a:schemeClr val="tx1"/>
              </a:solidFill>
              <a:effectLst>
                <a:outerShdw blurRad="38100" dist="38100" dir="2700000" algn="tl">
                  <a:srgbClr val="000000">
                    <a:alpha val="43137"/>
                  </a:srgbClr>
                </a:outerShdw>
              </a:effectLst>
            </a:endParaRPr>
          </a:p>
        </p:txBody>
      </p:sp>
      <p:sp>
        <p:nvSpPr>
          <p:cNvPr id="68611" name="Rectangle 3"/>
          <p:cNvSpPr>
            <a:spLocks noGrp="1" noChangeArrowheads="1"/>
          </p:cNvSpPr>
          <p:nvPr>
            <p:ph type="body" idx="1"/>
          </p:nvPr>
        </p:nvSpPr>
        <p:spPr>
          <a:xfrm>
            <a:off x="0" y="532474"/>
            <a:ext cx="12192000" cy="546683"/>
          </a:xfrm>
        </p:spPr>
        <p:txBody>
          <a:bodyPr rtlCol="0">
            <a:noAutofit/>
          </a:bodyPr>
          <a:lstStyle/>
          <a:p>
            <a:pPr marL="0" indent="0" algn="ctr" eaLnBrk="1" fontAlgn="auto" hangingPunct="1">
              <a:spcAft>
                <a:spcPts val="0"/>
              </a:spcAft>
              <a:buNone/>
              <a:defRPr/>
            </a:pPr>
            <a:r>
              <a:rPr lang="en-US" sz="2400" dirty="0" smtClean="0">
                <a:effectLst>
                  <a:outerShdw blurRad="38100" dist="38100" dir="2700000" algn="tl">
                    <a:srgbClr val="000000">
                      <a:alpha val="43137"/>
                    </a:srgbClr>
                  </a:outerShdw>
                </a:effectLst>
                <a:hlinkClick r:id="rId3"/>
              </a:rPr>
              <a:t>http</a:t>
            </a:r>
            <a:r>
              <a:rPr lang="en-US" sz="2400" dirty="0">
                <a:effectLst>
                  <a:outerShdw blurRad="38100" dist="38100" dir="2700000" algn="tl">
                    <a:srgbClr val="000000">
                      <a:alpha val="43137"/>
                    </a:srgbClr>
                  </a:outerShdw>
                </a:effectLst>
                <a:hlinkClick r:id="rId3"/>
              </a:rPr>
              <a:t>://</a:t>
            </a:r>
            <a:r>
              <a:rPr lang="en-US" sz="2400" dirty="0" smtClean="0">
                <a:effectLst>
                  <a:outerShdw blurRad="38100" dist="38100" dir="2700000" algn="tl">
                    <a:srgbClr val="000000">
                      <a:alpha val="43137"/>
                    </a:srgbClr>
                  </a:outerShdw>
                </a:effectLst>
                <a:hlinkClick r:id="rId3"/>
              </a:rPr>
              <a:t>www.skepticalscience.com/argument.php</a:t>
            </a:r>
            <a:endParaRPr lang="en-US" sz="2400" dirty="0" smtClean="0">
              <a:effectLst>
                <a:outerShdw blurRad="38100" dist="38100" dir="2700000" algn="tl">
                  <a:srgbClr val="000000">
                    <a:alpha val="43137"/>
                  </a:srgbClr>
                </a:outerShdw>
              </a:effectLst>
            </a:endParaRPr>
          </a:p>
          <a:p>
            <a:pPr marL="0" indent="0" algn="ctr" eaLnBrk="1" fontAlgn="auto" hangingPunct="1">
              <a:spcAft>
                <a:spcPts val="0"/>
              </a:spcAft>
              <a:buNone/>
              <a:defRPr/>
            </a:pPr>
            <a:endParaRPr lang="en-US" sz="2400" dirty="0">
              <a:effectLst>
                <a:outerShdw blurRad="38100" dist="38100" dir="2700000" algn="tl">
                  <a:srgbClr val="000000">
                    <a:alpha val="43137"/>
                  </a:srgbClr>
                </a:outerShdw>
              </a:effectLst>
            </a:endParaRPr>
          </a:p>
          <a:p>
            <a:pPr marL="0" indent="0" algn="ctr" eaLnBrk="1" fontAlgn="auto" hangingPunct="1">
              <a:spcAft>
                <a:spcPts val="0"/>
              </a:spcAft>
              <a:buNone/>
              <a:defRPr/>
            </a:pPr>
            <a:r>
              <a:rPr lang="en-US" sz="2400" dirty="0" smtClean="0">
                <a:effectLst>
                  <a:outerShdw blurRad="38100" dist="38100" dir="2700000" algn="tl">
                    <a:srgbClr val="000000">
                      <a:alpha val="43137"/>
                    </a:srgbClr>
                  </a:outerShdw>
                </a:effectLst>
              </a:rPr>
              <a:t>  </a:t>
            </a:r>
          </a:p>
          <a:p>
            <a:pPr algn="ctr" eaLnBrk="1" fontAlgn="auto" hangingPunct="1">
              <a:spcAft>
                <a:spcPts val="0"/>
              </a:spcAft>
              <a:buFont typeface="Arial" pitchFamily="34" charset="0"/>
              <a:buChar char="•"/>
              <a:defRPr/>
            </a:pPr>
            <a:endParaRPr lang="en-US" dirty="0">
              <a:effectLst>
                <a:outerShdw blurRad="38100" dist="38100" dir="2700000" algn="tl">
                  <a:srgbClr val="000000">
                    <a:alpha val="43137"/>
                  </a:srgbClr>
                </a:outerShdw>
              </a:effectLst>
            </a:endParaRPr>
          </a:p>
        </p:txBody>
      </p:sp>
      <p:sp>
        <p:nvSpPr>
          <p:cNvPr id="6" name="Rectangle 3"/>
          <p:cNvSpPr txBox="1">
            <a:spLocks noChangeArrowheads="1"/>
          </p:cNvSpPr>
          <p:nvPr/>
        </p:nvSpPr>
        <p:spPr>
          <a:xfrm>
            <a:off x="802855" y="1207153"/>
            <a:ext cx="10581839" cy="5029200"/>
          </a:xfrm>
          <a:prstGeom prst="rect">
            <a:avLst/>
          </a:prstGeom>
        </p:spPr>
        <p:txBody>
          <a:bodyPr rtlCol="0">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auto" hangingPunct="1">
              <a:spcAft>
                <a:spcPts val="0"/>
              </a:spcAft>
              <a:buFont typeface="Arial" pitchFamily="34" charset="0"/>
              <a:buChar char="•"/>
              <a:defRPr/>
            </a:pPr>
            <a:r>
              <a:rPr lang="en-US" sz="2800" kern="0" dirty="0" smtClean="0">
                <a:effectLst>
                  <a:outerShdw blurRad="38100" dist="38100" dir="2700000" algn="tl">
                    <a:srgbClr val="000000">
                      <a:alpha val="43137"/>
                    </a:srgbClr>
                  </a:outerShdw>
                </a:effectLst>
              </a:rPr>
              <a:t>Choose one of top 11 myths</a:t>
            </a:r>
          </a:p>
          <a:p>
            <a:pPr lvl="1" eaLnBrk="1" fontAlgn="auto" hangingPunct="1">
              <a:spcAft>
                <a:spcPts val="0"/>
              </a:spcAft>
              <a:buFont typeface="Arial" pitchFamily="34" charset="0"/>
              <a:buChar char="•"/>
              <a:defRPr/>
            </a:pPr>
            <a:r>
              <a:rPr lang="en-US" kern="0" dirty="0" smtClean="0">
                <a:effectLst>
                  <a:outerShdw blurRad="38100" dist="38100" dir="2700000" algn="tl">
                    <a:srgbClr val="000000">
                      <a:alpha val="43137"/>
                    </a:srgbClr>
                  </a:outerShdw>
                </a:effectLst>
              </a:rPr>
              <a:t>Write at least one paragraph summarizing the arguments and counter-arguments.</a:t>
            </a:r>
          </a:p>
          <a:p>
            <a:pPr lvl="1" eaLnBrk="1" fontAlgn="auto" hangingPunct="1">
              <a:spcAft>
                <a:spcPts val="0"/>
              </a:spcAft>
              <a:buFont typeface="Arial" pitchFamily="34" charset="0"/>
              <a:buChar char="•"/>
              <a:defRPr/>
            </a:pPr>
            <a:r>
              <a:rPr lang="en-US" kern="0" dirty="0" smtClean="0">
                <a:effectLst>
                  <a:outerShdw blurRad="38100" dist="38100" dir="2700000" algn="tl">
                    <a:srgbClr val="000000">
                      <a:alpha val="43137"/>
                    </a:srgbClr>
                  </a:outerShdw>
                </a:effectLst>
              </a:rPr>
              <a:t>Write a second paragraph explaining why you agree or disagree, including any source you might have found to support your view. </a:t>
            </a:r>
          </a:p>
          <a:p>
            <a:pPr eaLnBrk="1" fontAlgn="auto" hangingPunct="1">
              <a:spcAft>
                <a:spcPts val="0"/>
              </a:spcAft>
              <a:buFont typeface="Arial" pitchFamily="34" charset="0"/>
              <a:buChar char="•"/>
              <a:defRPr/>
            </a:pPr>
            <a:r>
              <a:rPr lang="en-US" sz="2800" kern="0" dirty="0" smtClean="0">
                <a:effectLst>
                  <a:outerShdw blurRad="38100" dist="38100" dir="2700000" algn="tl">
                    <a:srgbClr val="000000">
                      <a:alpha val="43137"/>
                    </a:srgbClr>
                  </a:outerShdw>
                </a:effectLst>
              </a:rPr>
              <a:t>Due beginning of class Monday May 16</a:t>
            </a:r>
          </a:p>
          <a:p>
            <a:pPr lvl="1" eaLnBrk="1" fontAlgn="auto" hangingPunct="1">
              <a:spcAft>
                <a:spcPts val="0"/>
              </a:spcAft>
              <a:buFont typeface="Arial" pitchFamily="34" charset="0"/>
              <a:buChar char="•"/>
              <a:defRPr/>
            </a:pPr>
            <a:r>
              <a:rPr lang="en-US" kern="0" dirty="0" smtClean="0">
                <a:effectLst>
                  <a:outerShdw blurRad="38100" dist="38100" dir="2700000" algn="tl">
                    <a:srgbClr val="000000">
                      <a:alpha val="43137"/>
                    </a:srgbClr>
                  </a:outerShdw>
                </a:effectLst>
              </a:rPr>
              <a:t>Typed.</a:t>
            </a:r>
          </a:p>
          <a:p>
            <a:pPr lvl="1" eaLnBrk="1" fontAlgn="auto" hangingPunct="1">
              <a:spcAft>
                <a:spcPts val="0"/>
              </a:spcAft>
              <a:buFont typeface="Arial" pitchFamily="34" charset="0"/>
              <a:buChar char="•"/>
              <a:defRPr/>
            </a:pPr>
            <a:r>
              <a:rPr lang="en-US" kern="0" dirty="0" smtClean="0">
                <a:effectLst>
                  <a:outerShdw blurRad="38100" dist="38100" dir="2700000" algn="tl">
                    <a:srgbClr val="000000">
                      <a:alpha val="43137"/>
                    </a:srgbClr>
                  </a:outerShdw>
                </a:effectLst>
              </a:rPr>
              <a:t>No emails</a:t>
            </a:r>
          </a:p>
          <a:p>
            <a:pPr lvl="1" eaLnBrk="1" fontAlgn="auto" hangingPunct="1">
              <a:spcAft>
                <a:spcPts val="0"/>
              </a:spcAft>
              <a:buFont typeface="Arial" pitchFamily="34" charset="0"/>
              <a:buChar char="•"/>
              <a:defRPr/>
            </a:pPr>
            <a:r>
              <a:rPr lang="en-US" kern="0" dirty="0" smtClean="0">
                <a:effectLst>
                  <a:outerShdw blurRad="38100" dist="38100" dir="2700000" algn="tl">
                    <a:srgbClr val="000000">
                      <a:alpha val="43137"/>
                    </a:srgbClr>
                  </a:outerShdw>
                </a:effectLst>
              </a:rPr>
              <a:t>No late assignments.</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052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linds(horizontal)">
                                      <p:cBhvr>
                                        <p:cTn id="7" dur="500"/>
                                        <p:tgtEl>
                                          <p:spTgt spid="6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2" dur="500"/>
                                        <p:tgtEl>
                                          <p:spTgt spid="686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linds(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linds(horizontal)">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linds(horizontal)">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blinds(horizontal)">
                                      <p:cBhvr>
                                        <p:cTn id="4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06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464" y="0"/>
            <a:ext cx="912653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493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552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78867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802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573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1"/>
            <a:ext cx="7924800"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851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593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685800"/>
            <a:ext cx="78867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52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614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685800"/>
            <a:ext cx="78867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69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634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78867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450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655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711200"/>
            <a:ext cx="7853363"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19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Air Pollution Trends</a:t>
            </a:r>
          </a:p>
        </p:txBody>
      </p:sp>
      <p:pic>
        <p:nvPicPr>
          <p:cNvPr id="675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78867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975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p>
            <a:pPr algn="ctr" eaLnBrk="1" hangingPunct="1">
              <a:defRPr/>
            </a:pPr>
            <a:r>
              <a:rPr lang="en-US" altLang="en-US" b="1" dirty="0">
                <a:effectLst>
                  <a:outerShdw blurRad="38100" dist="38100" dir="2700000" algn="tl">
                    <a:srgbClr val="000000">
                      <a:alpha val="43137"/>
                    </a:srgbClr>
                  </a:outerShdw>
                </a:effectLst>
              </a:rPr>
              <a:t>Air Pollution Trends</a:t>
            </a:r>
          </a:p>
        </p:txBody>
      </p:sp>
      <p:pic>
        <p:nvPicPr>
          <p:cNvPr id="696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8713" y="25400"/>
            <a:ext cx="5905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2"/>
          <p:cNvSpPr txBox="1">
            <a:spLocks noChangeArrowheads="1"/>
          </p:cNvSpPr>
          <p:nvPr/>
        </p:nvSpPr>
        <p:spPr bwMode="auto">
          <a:xfrm>
            <a:off x="1446363" y="1285337"/>
            <a:ext cx="90852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a:spcBef>
                <a:spcPct val="0"/>
              </a:spcBef>
              <a:buFontTx/>
              <a:buNone/>
            </a:pPr>
            <a:r>
              <a:rPr lang="en-US" altLang="en-US" sz="4000" dirty="0">
                <a:latin typeface="Verdana" panose="020B0604030504040204" pitchFamily="34" charset="0"/>
              </a:rPr>
              <a:t>In </a:t>
            </a:r>
            <a:r>
              <a:rPr lang="en-US" altLang="en-US" sz="4000" dirty="0" smtClean="0">
                <a:latin typeface="Verdana" panose="020B0604030504040204" pitchFamily="34" charset="0"/>
              </a:rPr>
              <a:t>Summary, all </a:t>
            </a:r>
            <a:r>
              <a:rPr lang="en-US" altLang="en-US" sz="4000" dirty="0">
                <a:latin typeface="Verdana" panose="020B0604030504040204" pitchFamily="34" charset="0"/>
              </a:rPr>
              <a:t>categories </a:t>
            </a:r>
            <a:r>
              <a:rPr lang="en-US" altLang="en-US" sz="4000" dirty="0" smtClean="0">
                <a:latin typeface="Verdana" panose="020B0604030504040204" pitchFamily="34" charset="0"/>
              </a:rPr>
              <a:t>of Air </a:t>
            </a:r>
            <a:r>
              <a:rPr lang="en-US" altLang="en-US" sz="4000" dirty="0">
                <a:latin typeface="Verdana" panose="020B0604030504040204" pitchFamily="34" charset="0"/>
              </a:rPr>
              <a:t>Quality Trends have been improving since 1980.</a:t>
            </a:r>
          </a:p>
        </p:txBody>
      </p:sp>
    </p:spTree>
    <p:extLst>
      <p:ext uri="{BB962C8B-B14F-4D97-AF65-F5344CB8AC3E}">
        <p14:creationId xmlns:p14="http://schemas.microsoft.com/office/powerpoint/2010/main" val="4074955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524000" y="0"/>
            <a:ext cx="9144000" cy="660400"/>
          </a:xfrm>
        </p:spPr>
        <p:txBody>
          <a:bodyPr>
            <a:normAutofit/>
          </a:bodyPr>
          <a:lstStyle/>
          <a:p>
            <a:pPr algn="ctr">
              <a:defRPr/>
            </a:pPr>
            <a:r>
              <a:rPr lang="en-US" sz="4000" dirty="0">
                <a:effectLst>
                  <a:outerShdw blurRad="38100" dist="38100" dir="2700000" algn="tl">
                    <a:srgbClr val="000000">
                      <a:alpha val="43137"/>
                    </a:srgbClr>
                  </a:outerShdw>
                </a:effectLst>
              </a:rPr>
              <a:t>Class Notes </a:t>
            </a:r>
            <a:r>
              <a:rPr lang="en-US" sz="3200" dirty="0" smtClean="0">
                <a:effectLst>
                  <a:outerShdw blurRad="38100" dist="38100" dir="2700000" algn="tl">
                    <a:srgbClr val="000000">
                      <a:alpha val="43137"/>
                    </a:srgbClr>
                  </a:outerShdw>
                </a:effectLst>
              </a:rPr>
              <a:t>(5/2/2016</a:t>
            </a:r>
            <a:r>
              <a:rPr lang="en-US" sz="3200" dirty="0">
                <a:effectLst>
                  <a:outerShdw blurRad="38100" dist="38100" dir="2700000" algn="tl">
                    <a:srgbClr val="000000">
                      <a:alpha val="43137"/>
                    </a:srgbClr>
                  </a:outerShdw>
                </a:effectLst>
              </a:rPr>
              <a:t>) cont’d</a:t>
            </a:r>
          </a:p>
        </p:txBody>
      </p:sp>
      <p:sp>
        <p:nvSpPr>
          <p:cNvPr id="156675" name="Rectangle 3"/>
          <p:cNvSpPr>
            <a:spLocks noGrp="1" noChangeArrowheads="1"/>
          </p:cNvSpPr>
          <p:nvPr>
            <p:ph type="body" idx="1"/>
          </p:nvPr>
        </p:nvSpPr>
        <p:spPr>
          <a:xfrm>
            <a:off x="1524000" y="1005633"/>
            <a:ext cx="8763000" cy="5562600"/>
          </a:xfrm>
        </p:spPr>
        <p:txBody>
          <a:bodyPr/>
          <a:lstStyle/>
          <a:p>
            <a:pPr>
              <a:lnSpc>
                <a:spcPct val="95000"/>
              </a:lnSpc>
              <a:defRPr/>
            </a:pPr>
            <a:r>
              <a:rPr lang="en-US" sz="3200" dirty="0">
                <a:effectLst>
                  <a:outerShdw blurRad="38100" dist="38100" dir="2700000" algn="tl">
                    <a:srgbClr val="000000">
                      <a:alpha val="43137"/>
                    </a:srgbClr>
                  </a:outerShdw>
                </a:effectLst>
                <a:cs typeface="Calibri" pitchFamily="34" charset="0"/>
              </a:rPr>
              <a:t>Monday May 16</a:t>
            </a:r>
          </a:p>
          <a:p>
            <a:pPr lvl="1">
              <a:lnSpc>
                <a:spcPct val="95000"/>
              </a:lnSpc>
              <a:defRPr/>
            </a:pPr>
            <a:r>
              <a:rPr lang="en-US" sz="3200" dirty="0" smtClean="0">
                <a:effectLst>
                  <a:outerShdw blurRad="38100" dist="38100" dir="2700000" algn="tl">
                    <a:srgbClr val="000000">
                      <a:alpha val="43137"/>
                    </a:srgbClr>
                  </a:outerShdw>
                </a:effectLst>
                <a:cs typeface="Calibri" pitchFamily="34" charset="0"/>
              </a:rPr>
              <a:t> REVIEW </a:t>
            </a:r>
            <a:r>
              <a:rPr lang="en-US" sz="3200" dirty="0">
                <a:effectLst>
                  <a:outerShdw blurRad="38100" dist="38100" dir="2700000" algn="tl">
                    <a:srgbClr val="000000">
                      <a:alpha val="43137"/>
                    </a:srgbClr>
                  </a:outerShdw>
                </a:effectLst>
                <a:cs typeface="Calibri" pitchFamily="34" charset="0"/>
              </a:rPr>
              <a:t>for Final</a:t>
            </a:r>
          </a:p>
          <a:p>
            <a:pPr lvl="1">
              <a:lnSpc>
                <a:spcPct val="95000"/>
              </a:lnSpc>
              <a:defRPr/>
            </a:pPr>
            <a:r>
              <a:rPr lang="en-US" sz="3200" dirty="0">
                <a:effectLst>
                  <a:outerShdw blurRad="38100" dist="38100" dir="2700000" algn="tl">
                    <a:srgbClr val="000000">
                      <a:alpha val="43137"/>
                    </a:srgbClr>
                  </a:outerShdw>
                </a:effectLst>
                <a:cs typeface="Calibri" pitchFamily="34" charset="0"/>
              </a:rPr>
              <a:t> TERM PAPERS DUE</a:t>
            </a:r>
          </a:p>
          <a:p>
            <a:pPr>
              <a:lnSpc>
                <a:spcPct val="95000"/>
              </a:lnSpc>
              <a:defRPr/>
            </a:pPr>
            <a:r>
              <a:rPr lang="en-US" sz="3200" dirty="0">
                <a:effectLst>
                  <a:outerShdw blurRad="38100" dist="38100" dir="2700000" algn="tl">
                    <a:srgbClr val="000000">
                      <a:alpha val="43137"/>
                    </a:srgbClr>
                  </a:outerShdw>
                </a:effectLst>
                <a:cs typeface="Calibri" pitchFamily="34" charset="0"/>
              </a:rPr>
              <a:t>Monday May 23 – 6:30 PM</a:t>
            </a:r>
          </a:p>
          <a:p>
            <a:pPr lvl="1">
              <a:lnSpc>
                <a:spcPct val="95000"/>
              </a:lnSpc>
              <a:defRPr/>
            </a:pPr>
            <a:r>
              <a:rPr lang="en-US" sz="3200" dirty="0">
                <a:effectLst>
                  <a:outerShdw blurRad="38100" dist="38100" dir="2700000" algn="tl">
                    <a:srgbClr val="000000">
                      <a:alpha val="43137"/>
                    </a:srgbClr>
                  </a:outerShdw>
                </a:effectLst>
                <a:cs typeface="Calibri" pitchFamily="34" charset="0"/>
              </a:rPr>
              <a:t> FINAL EXAM </a:t>
            </a:r>
            <a:endParaRPr lang="en-US" sz="3200" b="1" dirty="0">
              <a:solidFill>
                <a:srgbClr val="CC0000"/>
              </a:solidFill>
              <a:effectLst>
                <a:outerShdw blurRad="38100" dist="38100" dir="2700000" algn="tl">
                  <a:srgbClr val="000000">
                    <a:alpha val="43137"/>
                  </a:srgbClr>
                </a:outerShdw>
              </a:effectLst>
              <a:cs typeface="Calibri" pitchFamily="34" charset="0"/>
            </a:endParaRPr>
          </a:p>
          <a:p>
            <a:pPr lvl="1">
              <a:lnSpc>
                <a:spcPct val="95000"/>
              </a:lnSpc>
              <a:defRPr/>
            </a:pPr>
            <a:r>
              <a:rPr lang="en-US" sz="3200" dirty="0">
                <a:effectLst>
                  <a:outerShdw blurRad="38100" dist="38100" dir="2700000" algn="tl">
                    <a:srgbClr val="000000">
                      <a:alpha val="43137"/>
                    </a:srgbClr>
                  </a:outerShdw>
                </a:effectLst>
                <a:cs typeface="Calibri" pitchFamily="34" charset="0"/>
              </a:rPr>
              <a:t> Extra Credit Term Papers Due</a:t>
            </a:r>
          </a:p>
        </p:txBody>
      </p:sp>
    </p:spTree>
    <p:extLst>
      <p:ext uri="{BB962C8B-B14F-4D97-AF65-F5344CB8AC3E}">
        <p14:creationId xmlns:p14="http://schemas.microsoft.com/office/powerpoint/2010/main" val="2043815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rrowheads="1"/>
          </p:cNvSpPr>
          <p:nvPr>
            <p:ph type="title"/>
          </p:nvPr>
        </p:nvSpPr>
        <p:spPr>
          <a:xfrm>
            <a:off x="1943100" y="0"/>
            <a:ext cx="83058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fontScale="90000"/>
          </a:bodyPr>
          <a:lstStyle/>
          <a:p>
            <a:pPr algn="ctr" eaLnBrk="1" hangingPunct="1">
              <a:defRPr/>
            </a:pPr>
            <a:r>
              <a:rPr lang="en-US" altLang="en-US" dirty="0">
                <a:effectLst>
                  <a:outerShdw blurRad="38100" dist="38100" dir="2700000" algn="tl">
                    <a:srgbClr val="000000">
                      <a:alpha val="43137"/>
                    </a:srgbClr>
                  </a:outerShdw>
                </a:effectLst>
              </a:rPr>
              <a:t>Unhealthful </a:t>
            </a:r>
            <a:r>
              <a:rPr lang="en-US" altLang="en-US" dirty="0" smtClean="0">
                <a:effectLst>
                  <a:outerShdw blurRad="38100" dist="38100" dir="2700000" algn="tl">
                    <a:srgbClr val="000000">
                      <a:alpha val="43137"/>
                    </a:srgbClr>
                  </a:outerShdw>
                </a:effectLst>
              </a:rPr>
              <a:t>days* </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en-US" altLang="en-US" sz="4000" dirty="0">
                <a:effectLst>
                  <a:outerShdw blurRad="38100" dist="38100" dir="2700000" algn="tl">
                    <a:srgbClr val="000000">
                      <a:alpha val="43137"/>
                    </a:srgbClr>
                  </a:outerShdw>
                </a:effectLst>
              </a:rPr>
              <a:t>CO, SO2, NO2, O3, and PM </a:t>
            </a:r>
            <a:br>
              <a:rPr lang="en-US" altLang="en-US" sz="4000" dirty="0">
                <a:effectLst>
                  <a:outerShdw blurRad="38100" dist="38100" dir="2700000" algn="tl">
                    <a:srgbClr val="000000">
                      <a:alpha val="43137"/>
                    </a:srgbClr>
                  </a:outerShdw>
                </a:effectLst>
              </a:rPr>
            </a:br>
            <a:endParaRPr lang="en-US" altLang="en-US" sz="4000" dirty="0">
              <a:effectLst>
                <a:outerShdw blurRad="38100" dist="38100" dir="2700000" algn="tl">
                  <a:srgbClr val="000000">
                    <a:alpha val="43137"/>
                  </a:srgbClr>
                </a:outerShdw>
              </a:effectLst>
            </a:endParaRPr>
          </a:p>
        </p:txBody>
      </p:sp>
      <p:pic>
        <p:nvPicPr>
          <p:cNvPr id="71683" name="Picture 1026" descr="1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099580"/>
            <a:ext cx="85344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76180" y="5591312"/>
            <a:ext cx="3364254" cy="1077218"/>
          </a:xfrm>
          <a:prstGeom prst="rect">
            <a:avLst/>
          </a:prstGeom>
          <a:noFill/>
        </p:spPr>
        <p:txBody>
          <a:bodyPr wrap="none" rtlCol="0">
            <a:spAutoFit/>
          </a:bodyPr>
          <a:lstStyle/>
          <a:p>
            <a:r>
              <a:rPr lang="en-US" sz="3200" dirty="0" smtClean="0"/>
              <a:t>*Days not reaching</a:t>
            </a:r>
            <a:br>
              <a:rPr lang="en-US" sz="3200" dirty="0" smtClean="0"/>
            </a:br>
            <a:r>
              <a:rPr lang="en-US" sz="3200" dirty="0" smtClean="0"/>
              <a:t>attainment”</a:t>
            </a:r>
            <a:endParaRPr lang="en-US" sz="3200" dirty="0"/>
          </a:p>
        </p:txBody>
      </p:sp>
    </p:spTree>
    <p:extLst>
      <p:ext uri="{BB962C8B-B14F-4D97-AF65-F5344CB8AC3E}">
        <p14:creationId xmlns:p14="http://schemas.microsoft.com/office/powerpoint/2010/main" val="736376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Factors Affecting Pollution</a:t>
            </a:r>
          </a:p>
        </p:txBody>
      </p:sp>
      <p:sp>
        <p:nvSpPr>
          <p:cNvPr id="327683" name="Rectangle 3"/>
          <p:cNvSpPr>
            <a:spLocks noGrp="1" noRot="1" noChangeArrowheads="1"/>
          </p:cNvSpPr>
          <p:nvPr>
            <p:ph type="body" idx="1"/>
          </p:nvPr>
        </p:nvSpPr>
        <p:spPr>
          <a:xfrm>
            <a:off x="881449" y="503238"/>
            <a:ext cx="8229600"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en-US" altLang="en-US" sz="3200" dirty="0"/>
              <a:t>Wind</a:t>
            </a:r>
          </a:p>
          <a:p>
            <a:pPr lvl="1" eaLnBrk="1" hangingPunct="1">
              <a:defRPr/>
            </a:pPr>
            <a:r>
              <a:rPr lang="en-US" altLang="en-US" sz="3200" dirty="0" smtClean="0"/>
              <a:t>Dilution</a:t>
            </a:r>
          </a:p>
          <a:p>
            <a:pPr lvl="1" eaLnBrk="1" hangingPunct="1">
              <a:defRPr/>
            </a:pPr>
            <a:r>
              <a:rPr lang="en-US" altLang="en-US" sz="3200" dirty="0" smtClean="0"/>
              <a:t>Turbulence</a:t>
            </a:r>
          </a:p>
          <a:p>
            <a:pPr lvl="1" eaLnBrk="1" hangingPunct="1">
              <a:defRPr/>
            </a:pPr>
            <a:r>
              <a:rPr lang="en-US" altLang="en-US" sz="3200" dirty="0" smtClean="0"/>
              <a:t>Mixing</a:t>
            </a:r>
          </a:p>
        </p:txBody>
      </p:sp>
      <p:sp>
        <p:nvSpPr>
          <p:cNvPr id="6" name="5-Point Star 5"/>
          <p:cNvSpPr/>
          <p:nvPr/>
        </p:nvSpPr>
        <p:spPr>
          <a:xfrm>
            <a:off x="11548480"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37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918" y="2609886"/>
            <a:ext cx="10050163" cy="350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48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1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645" y="614034"/>
            <a:ext cx="470535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0"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defRPr/>
            </a:pPr>
            <a:r>
              <a:rPr lang="en-US" altLang="en-US" sz="4000"/>
              <a:t>Factors Affecting Pollution</a:t>
            </a:r>
          </a:p>
        </p:txBody>
      </p:sp>
      <p:sp>
        <p:nvSpPr>
          <p:cNvPr id="329731" name="Rectangle 3"/>
          <p:cNvSpPr>
            <a:spLocks noGrp="1" noRot="1" noChangeArrowheads="1"/>
          </p:cNvSpPr>
          <p:nvPr>
            <p:ph type="body" idx="1"/>
          </p:nvPr>
        </p:nvSpPr>
        <p:spPr>
          <a:xfrm>
            <a:off x="641230" y="944593"/>
            <a:ext cx="8229600"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3200" dirty="0"/>
              <a:t>Stability and Inversions </a:t>
            </a:r>
          </a:p>
          <a:p>
            <a:pPr lvl="1" eaLnBrk="1" hangingPunct="1">
              <a:defRPr/>
            </a:pPr>
            <a:r>
              <a:rPr lang="en-US" altLang="en-US" sz="3200" dirty="0"/>
              <a:t>Temperature lapse rates</a:t>
            </a:r>
          </a:p>
          <a:p>
            <a:pPr lvl="1" eaLnBrk="1" hangingPunct="1">
              <a:defRPr/>
            </a:pPr>
            <a:r>
              <a:rPr lang="en-US" altLang="en-US" sz="3200" dirty="0"/>
              <a:t>Inversions</a:t>
            </a:r>
          </a:p>
          <a:p>
            <a:pPr lvl="1" eaLnBrk="1" hangingPunct="1">
              <a:defRPr/>
            </a:pPr>
            <a:r>
              <a:rPr lang="en-US" altLang="en-US" sz="3200" dirty="0"/>
              <a:t>Mixing depth</a:t>
            </a:r>
          </a:p>
        </p:txBody>
      </p:sp>
      <p:sp>
        <p:nvSpPr>
          <p:cNvPr id="5" name="5-Point Star 4"/>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664010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Factors Affecting Air Pollution</a:t>
            </a:r>
          </a:p>
        </p:txBody>
      </p:sp>
      <p:pic>
        <p:nvPicPr>
          <p:cNvPr id="778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679450"/>
            <a:ext cx="7021513"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p:cNvSpPr/>
          <p:nvPr/>
        </p:nvSpPr>
        <p:spPr>
          <a:xfrm>
            <a:off x="10148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98295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Factors Affecting Air Pollution</a:t>
            </a:r>
          </a:p>
        </p:txBody>
      </p:sp>
      <p:sp>
        <p:nvSpPr>
          <p:cNvPr id="333827" name="Rectangle 3"/>
          <p:cNvSpPr>
            <a:spLocks noGrp="1" noRot="1" noChangeArrowheads="1"/>
          </p:cNvSpPr>
          <p:nvPr>
            <p:ph type="body" idx="1"/>
          </p:nvPr>
        </p:nvSpPr>
        <p:spPr>
          <a:xfrm>
            <a:off x="1905000" y="685801"/>
            <a:ext cx="8229600"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3200" dirty="0"/>
              <a:t>Effects of the Urban Environment</a:t>
            </a:r>
          </a:p>
          <a:p>
            <a:pPr lvl="1" eaLnBrk="1" hangingPunct="1">
              <a:defRPr/>
            </a:pPr>
            <a:r>
              <a:rPr lang="en-US" altLang="en-US" sz="3200" dirty="0"/>
              <a:t>Urban heat island</a:t>
            </a:r>
          </a:p>
          <a:p>
            <a:pPr lvl="1" eaLnBrk="1" hangingPunct="1">
              <a:defRPr/>
            </a:pPr>
            <a:r>
              <a:rPr lang="en-US" altLang="en-US" sz="3200" dirty="0"/>
              <a:t>Country breeze</a:t>
            </a:r>
          </a:p>
        </p:txBody>
      </p:sp>
      <p:pic>
        <p:nvPicPr>
          <p:cNvPr id="79876" name="Picture 4" descr="1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2260600"/>
            <a:ext cx="86106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52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rrowheads="1"/>
          </p:cNvSpPr>
          <p:nvPr>
            <p:ph type="title"/>
          </p:nvPr>
        </p:nvSpPr>
        <p:spPr>
          <a:xfrm>
            <a:off x="1524000" y="0"/>
            <a:ext cx="91440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Acidity Scale (pH)</a:t>
            </a:r>
          </a:p>
        </p:txBody>
      </p:sp>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461" y="685800"/>
            <a:ext cx="533400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p:cNvSpPr/>
          <p:nvPr/>
        </p:nvSpPr>
        <p:spPr>
          <a:xfrm>
            <a:off x="1155755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291850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685800"/>
            <a:ext cx="67548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Acid Deposition</a:t>
            </a:r>
          </a:p>
        </p:txBody>
      </p:sp>
      <p:sp>
        <p:nvSpPr>
          <p:cNvPr id="337924" name="Rectangle 3"/>
          <p:cNvSpPr>
            <a:spLocks noGrp="1" noRot="1" noChangeArrowheads="1"/>
          </p:cNvSpPr>
          <p:nvPr>
            <p:ph type="body" idx="1"/>
          </p:nvPr>
        </p:nvSpPr>
        <p:spPr>
          <a:xfrm>
            <a:off x="628072" y="742950"/>
            <a:ext cx="8229600"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en-US" altLang="en-US" sz="3200" dirty="0"/>
              <a:t>Wet deposition</a:t>
            </a:r>
          </a:p>
          <a:p>
            <a:pPr eaLnBrk="1" hangingPunct="1">
              <a:defRPr/>
            </a:pPr>
            <a:r>
              <a:rPr lang="en-US" altLang="en-US" sz="3200" dirty="0"/>
              <a:t>Dry deposition</a:t>
            </a:r>
          </a:p>
          <a:p>
            <a:pPr eaLnBrk="1" hangingPunct="1">
              <a:defRPr/>
            </a:pPr>
            <a:r>
              <a:rPr lang="en-US" altLang="en-US" sz="3200" dirty="0"/>
              <a:t>Acid fog</a:t>
            </a:r>
          </a:p>
          <a:p>
            <a:pPr eaLnBrk="1" hangingPunct="1">
              <a:defRPr/>
            </a:pPr>
            <a:r>
              <a:rPr lang="en-US" altLang="en-US" sz="3200" dirty="0"/>
              <a:t>Acid Rain</a:t>
            </a:r>
          </a:p>
        </p:txBody>
      </p:sp>
      <p:sp>
        <p:nvSpPr>
          <p:cNvPr id="82948" name="Rectangle 4"/>
          <p:cNvSpPr>
            <a:spLocks noChangeArrowheads="1"/>
          </p:cNvSpPr>
          <p:nvPr/>
        </p:nvSpPr>
        <p:spPr bwMode="auto">
          <a:xfrm>
            <a:off x="628072" y="5086350"/>
            <a:ext cx="10935855" cy="1077218"/>
          </a:xfrm>
          <a:prstGeom prst="rect">
            <a:avLst/>
          </a:prstGeom>
          <a:noFill/>
          <a:ln w="9525">
            <a:noFill/>
            <a:miter lim="800000"/>
            <a:headEnd/>
            <a:tailEnd/>
          </a:ln>
          <a:effectLst/>
        </p:spPr>
        <p:txBody>
          <a:bodyPr wrap="square">
            <a:spAutoFit/>
          </a:bodyPr>
          <a:lstStyle/>
          <a:p>
            <a:pPr marL="227013" indent="-227013" algn="ctr">
              <a:buFont typeface="Times" charset="0"/>
              <a:buChar char="•"/>
              <a:defRPr/>
            </a:pPr>
            <a:r>
              <a:rPr lang="en-US" sz="3200" dirty="0">
                <a:effectLst>
                  <a:outerShdw blurRad="38100" dist="38100" dir="2700000" algn="tl">
                    <a:srgbClr val="000000"/>
                  </a:outerShdw>
                </a:effectLst>
                <a:latin typeface="Calibri" pitchFamily="34" charset="0"/>
                <a:cs typeface="Arial" charset="0"/>
              </a:rPr>
              <a:t>Ironically, an acidified lake looks crystal clear and beautiful….but it’s only clear because nothing is alive in it.</a:t>
            </a:r>
          </a:p>
        </p:txBody>
      </p:sp>
      <p:pic>
        <p:nvPicPr>
          <p:cNvPr id="839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59821" y="0"/>
            <a:ext cx="5921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200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Acid Deposition</a:t>
            </a:r>
          </a:p>
        </p:txBody>
      </p:sp>
      <p:pic>
        <p:nvPicPr>
          <p:cNvPr id="8601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685800"/>
            <a:ext cx="4953000" cy="618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773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458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6" descr="BlueMarble"/>
          <p:cNvPicPr>
            <a:picLocks noChangeAspect="1" noChangeArrowheads="1"/>
          </p:cNvPicPr>
          <p:nvPr/>
        </p:nvPicPr>
        <p:blipFill>
          <a:blip r:embed="rId3" cstate="print">
            <a:clrChange>
              <a:clrFrom>
                <a:srgbClr val="070707"/>
              </a:clrFrom>
              <a:clrTo>
                <a:srgbClr val="070707">
                  <a:alpha val="0"/>
                </a:srgbClr>
              </a:clrTo>
            </a:clrChange>
            <a:extLst>
              <a:ext uri="{28A0092B-C50C-407E-A947-70E740481C1C}">
                <a14:useLocalDpi xmlns:a14="http://schemas.microsoft.com/office/drawing/2010/main" val="0"/>
              </a:ext>
            </a:extLst>
          </a:blip>
          <a:srcRect/>
          <a:stretch>
            <a:fillRect/>
          </a:stretch>
        </p:blipFill>
        <p:spPr bwMode="auto">
          <a:xfrm>
            <a:off x="2590800" y="0"/>
            <a:ext cx="6858000" cy="6858000"/>
          </a:xfrm>
          <a:prstGeom prst="rect">
            <a:avLst/>
          </a:prstGeom>
          <a:noFill/>
          <a:ln>
            <a:noFill/>
          </a:ln>
          <a:extLst/>
        </p:spPr>
      </p:pic>
      <p:sp>
        <p:nvSpPr>
          <p:cNvPr id="67586" name="Rectangle 2"/>
          <p:cNvSpPr>
            <a:spLocks noGrp="1" noChangeArrowheads="1"/>
          </p:cNvSpPr>
          <p:nvPr>
            <p:ph type="title"/>
          </p:nvPr>
        </p:nvSpPr>
        <p:spPr>
          <a:xfrm>
            <a:off x="1425144" y="1524000"/>
            <a:ext cx="9144000" cy="2667000"/>
          </a:xfrm>
        </p:spPr>
        <p:txBody>
          <a:bodyPr rtlCol="0">
            <a:noAutofit/>
          </a:bodyPr>
          <a:lstStyle/>
          <a:p>
            <a:pPr eaLnBrk="1" fontAlgn="auto" hangingPunct="1">
              <a:spcAft>
                <a:spcPts val="0"/>
              </a:spcAft>
              <a:defRPr/>
            </a:pPr>
            <a:r>
              <a:rPr lang="en-US" sz="8800" dirty="0">
                <a:solidFill>
                  <a:schemeClr val="bg1"/>
                </a:solidFill>
                <a:effectLst>
                  <a:outerShdw blurRad="38100" dist="38100" dir="2700000" algn="tl">
                    <a:srgbClr val="000000">
                      <a:alpha val="43137"/>
                    </a:srgbClr>
                  </a:outerShdw>
                </a:effectLst>
              </a:rPr>
              <a:t>Climate</a:t>
            </a:r>
            <a:br>
              <a:rPr lang="en-US" sz="8800" dirty="0">
                <a:solidFill>
                  <a:schemeClr val="bg1"/>
                </a:solidFill>
                <a:effectLst>
                  <a:outerShdw blurRad="38100" dist="38100" dir="2700000" algn="tl">
                    <a:srgbClr val="000000">
                      <a:alpha val="43137"/>
                    </a:srgbClr>
                  </a:outerShdw>
                </a:effectLst>
              </a:rPr>
            </a:br>
            <a:r>
              <a:rPr lang="en-US" sz="8800" dirty="0">
                <a:solidFill>
                  <a:schemeClr val="bg1"/>
                </a:solidFill>
                <a:effectLst>
                  <a:outerShdw blurRad="38100" dist="38100" dir="2700000" algn="tl">
                    <a:srgbClr val="000000">
                      <a:alpha val="43137"/>
                    </a:srgbClr>
                  </a:outerShdw>
                </a:effectLst>
              </a:rPr>
              <a:t>Classifications</a:t>
            </a:r>
          </a:p>
        </p:txBody>
      </p:sp>
    </p:spTree>
    <p:extLst>
      <p:ext uri="{BB962C8B-B14F-4D97-AF65-F5344CB8AC3E}">
        <p14:creationId xmlns:p14="http://schemas.microsoft.com/office/powerpoint/2010/main" val="807060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598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133600" y="0"/>
            <a:ext cx="7772400" cy="685800"/>
          </a:xfrm>
        </p:spPr>
        <p:txBody>
          <a:bodyPr rtlCol="0">
            <a:normAutofit fontScale="90000"/>
          </a:bodyPr>
          <a:lstStyle/>
          <a:p>
            <a:pPr eaLnBrk="1" fontAlgn="auto" hangingPunct="1">
              <a:spcAft>
                <a:spcPts val="0"/>
              </a:spcAft>
              <a:defRPr/>
            </a:pPr>
            <a:r>
              <a:rPr lang="en-US" dirty="0">
                <a:solidFill>
                  <a:schemeClr val="tx1"/>
                </a:solidFill>
                <a:effectLst>
                  <a:outerShdw blurRad="38100" dist="38100" dir="2700000" algn="tl">
                    <a:srgbClr val="000000">
                      <a:alpha val="43137"/>
                    </a:srgbClr>
                  </a:outerShdw>
                </a:effectLst>
              </a:rPr>
              <a:t>CLIMATE CONTROLS</a:t>
            </a:r>
          </a:p>
        </p:txBody>
      </p:sp>
      <p:sp>
        <p:nvSpPr>
          <p:cNvPr id="2051" name="Rectangle 3"/>
          <p:cNvSpPr>
            <a:spLocks noGrp="1" noChangeArrowheads="1"/>
          </p:cNvSpPr>
          <p:nvPr>
            <p:ph type="body" idx="1"/>
          </p:nvPr>
        </p:nvSpPr>
        <p:spPr>
          <a:xfrm>
            <a:off x="2420938" y="801688"/>
            <a:ext cx="7772400" cy="4362450"/>
          </a:xfrm>
        </p:spPr>
        <p:txBody>
          <a:bodyPr rtlCol="0">
            <a:normAutofit/>
          </a:bodyPr>
          <a:lstStyle/>
          <a:p>
            <a:pPr eaLnBrk="1" fontAlgn="auto" hangingPunct="1">
              <a:spcAft>
                <a:spcPts val="0"/>
              </a:spcAft>
              <a:buFont typeface="Arial" pitchFamily="34" charset="0"/>
              <a:buChar char="•"/>
              <a:defRPr/>
            </a:pPr>
            <a:r>
              <a:rPr lang="en-US" sz="3600" dirty="0">
                <a:effectLst>
                  <a:outerShdw blurRad="38100" dist="38100" dir="2700000" algn="tl">
                    <a:srgbClr val="000000">
                      <a:alpha val="43137"/>
                    </a:srgbClr>
                  </a:outerShdw>
                </a:effectLst>
              </a:rPr>
              <a:t>Latitude</a:t>
            </a:r>
          </a:p>
          <a:p>
            <a:pPr eaLnBrk="1" fontAlgn="auto" hangingPunct="1">
              <a:spcAft>
                <a:spcPts val="0"/>
              </a:spcAft>
              <a:buFont typeface="Arial" pitchFamily="34" charset="0"/>
              <a:buChar char="•"/>
              <a:defRPr/>
            </a:pPr>
            <a:r>
              <a:rPr lang="en-US" sz="3600" dirty="0">
                <a:effectLst>
                  <a:outerShdw blurRad="38100" dist="38100" dir="2700000" algn="tl">
                    <a:srgbClr val="000000">
                      <a:alpha val="43137"/>
                    </a:srgbClr>
                  </a:outerShdw>
                </a:effectLst>
              </a:rPr>
              <a:t>Land vs. Water</a:t>
            </a:r>
          </a:p>
          <a:p>
            <a:pPr eaLnBrk="1" fontAlgn="auto" hangingPunct="1">
              <a:spcAft>
                <a:spcPts val="0"/>
              </a:spcAft>
              <a:buFont typeface="Arial" pitchFamily="34" charset="0"/>
              <a:buChar char="•"/>
              <a:defRPr/>
            </a:pPr>
            <a:r>
              <a:rPr lang="en-US" sz="3600" dirty="0">
                <a:effectLst>
                  <a:outerShdw blurRad="38100" dist="38100" dir="2700000" algn="tl">
                    <a:srgbClr val="000000">
                      <a:alpha val="43137"/>
                    </a:srgbClr>
                  </a:outerShdw>
                </a:effectLst>
              </a:rPr>
              <a:t>Geographic Position</a:t>
            </a:r>
          </a:p>
          <a:p>
            <a:pPr eaLnBrk="1" fontAlgn="auto" hangingPunct="1">
              <a:spcAft>
                <a:spcPts val="0"/>
              </a:spcAft>
              <a:buFont typeface="Arial" pitchFamily="34" charset="0"/>
              <a:buChar char="•"/>
              <a:defRPr/>
            </a:pPr>
            <a:r>
              <a:rPr lang="en-US" sz="3600" dirty="0">
                <a:effectLst>
                  <a:outerShdw blurRad="38100" dist="38100" dir="2700000" algn="tl">
                    <a:srgbClr val="000000">
                      <a:alpha val="43137"/>
                    </a:srgbClr>
                  </a:outerShdw>
                </a:effectLst>
              </a:rPr>
              <a:t>Mountains</a:t>
            </a:r>
          </a:p>
          <a:p>
            <a:pPr eaLnBrk="1" fontAlgn="auto" hangingPunct="1">
              <a:spcAft>
                <a:spcPts val="0"/>
              </a:spcAft>
              <a:buFont typeface="Arial" pitchFamily="34" charset="0"/>
              <a:buChar char="•"/>
              <a:defRPr/>
            </a:pPr>
            <a:r>
              <a:rPr lang="en-US" sz="3600" dirty="0">
                <a:effectLst>
                  <a:outerShdw blurRad="38100" dist="38100" dir="2700000" algn="tl">
                    <a:srgbClr val="000000">
                      <a:alpha val="43137"/>
                    </a:srgbClr>
                  </a:outerShdw>
                </a:effectLst>
              </a:rPr>
              <a:t>Ocean Currents</a:t>
            </a:r>
          </a:p>
          <a:p>
            <a:pPr eaLnBrk="1" fontAlgn="auto" hangingPunct="1">
              <a:spcAft>
                <a:spcPts val="0"/>
              </a:spcAft>
              <a:buFont typeface="Arial" pitchFamily="34" charset="0"/>
              <a:buChar char="•"/>
              <a:defRPr/>
            </a:pPr>
            <a:r>
              <a:rPr lang="en-US" sz="3600" dirty="0">
                <a:effectLst>
                  <a:outerShdw blurRad="38100" dist="38100" dir="2700000" algn="tl">
                    <a:srgbClr val="000000">
                      <a:alpha val="43137"/>
                    </a:srgbClr>
                  </a:outerShdw>
                </a:effectLst>
              </a:rPr>
              <a:t>Pressure Patterns and Winds</a:t>
            </a:r>
          </a:p>
        </p:txBody>
      </p:sp>
      <p:sp>
        <p:nvSpPr>
          <p:cNvPr id="5" name="5-Point Star 4"/>
          <p:cNvSpPr/>
          <p:nvPr/>
        </p:nvSpPr>
        <p:spPr>
          <a:xfrm>
            <a:off x="11548480"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600501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blinds(horizontal)">
                                      <p:cBhvr>
                                        <p:cTn id="7" dur="500"/>
                                        <p:tgtEl>
                                          <p:spTgt spid="2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blinds(horizontal)">
                                      <p:cBhvr>
                                        <p:cTn id="12" dur="500"/>
                                        <p:tgtEl>
                                          <p:spTgt spid="2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blinds(horizontal)">
                                      <p:cBhvr>
                                        <p:cTn id="17" dur="500"/>
                                        <p:tgtEl>
                                          <p:spTgt spid="2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blinds(horizontal)">
                                      <p:cBhvr>
                                        <p:cTn id="22" dur="500"/>
                                        <p:tgtEl>
                                          <p:spTgt spid="20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blinds(horizontal)">
                                      <p:cBhvr>
                                        <p:cTn id="27" dur="500"/>
                                        <p:tgtEl>
                                          <p:spTgt spid="20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blinds(horizontal)">
                                      <p:cBhvr>
                                        <p:cTn id="32" dur="500"/>
                                        <p:tgtEl>
                                          <p:spTgt spid="20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6" name="Picture 4" descr="130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71500"/>
            <a:ext cx="12194539" cy="638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9"/>
          <p:cNvSpPr>
            <a:spLocks noGrp="1" noChangeArrowheads="1"/>
          </p:cNvSpPr>
          <p:nvPr>
            <p:ph type="title"/>
          </p:nvPr>
        </p:nvSpPr>
        <p:spPr>
          <a:xfrm>
            <a:off x="1524000" y="-103430"/>
            <a:ext cx="9144000" cy="1143000"/>
          </a:xfrm>
        </p:spPr>
        <p:txBody>
          <a:bodyPr rtlCol="0">
            <a:normAutofit fontScale="90000"/>
          </a:bodyPr>
          <a:lstStyle/>
          <a:p>
            <a:pPr eaLnBrk="1" fontAlgn="auto" hangingPunct="1">
              <a:spcAft>
                <a:spcPts val="0"/>
              </a:spcAft>
              <a:defRPr/>
            </a:pPr>
            <a:r>
              <a:rPr lang="en-US" sz="4000" dirty="0">
                <a:solidFill>
                  <a:schemeClr val="tx1"/>
                </a:solidFill>
                <a:effectLst>
                  <a:outerShdw blurRad="38100" dist="38100" dir="2700000" algn="tl">
                    <a:srgbClr val="000000">
                      <a:alpha val="43137"/>
                    </a:srgbClr>
                  </a:outerShdw>
                </a:effectLst>
              </a:rPr>
              <a:t>CLIMATE CONTROLS</a:t>
            </a:r>
            <a:br>
              <a:rPr lang="en-US" sz="4000" dirty="0">
                <a:solidFill>
                  <a:schemeClr val="tx1"/>
                </a:solidFill>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alpha val="43137"/>
                    </a:srgbClr>
                  </a:outerShdw>
                </a:effectLst>
              </a:rPr>
              <a:t>WATER, LAND, MOUNTAINS</a:t>
            </a:r>
          </a:p>
        </p:txBody>
      </p:sp>
    </p:spTree>
    <p:extLst>
      <p:ext uri="{BB962C8B-B14F-4D97-AF65-F5344CB8AC3E}">
        <p14:creationId xmlns:p14="http://schemas.microsoft.com/office/powerpoint/2010/main" val="1097244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Content Placeholder 7" descr="1306.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091894" y="685800"/>
            <a:ext cx="80010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0" y="0"/>
            <a:ext cx="12192000" cy="685800"/>
          </a:xfrm>
        </p:spPr>
        <p:txBody>
          <a:bodyPr rtlCol="0">
            <a:noAutofit/>
          </a:bodyPr>
          <a:lstStyle/>
          <a:p>
            <a:pPr eaLnBrk="1" fontAlgn="auto" hangingPunct="1">
              <a:spcAft>
                <a:spcPts val="0"/>
              </a:spcAft>
              <a:defRPr/>
            </a:pPr>
            <a:r>
              <a:rPr lang="en-US" dirty="0">
                <a:solidFill>
                  <a:schemeClr val="tx1"/>
                </a:solidFill>
                <a:effectLst>
                  <a:outerShdw blurRad="38100" dist="38100" dir="2700000" algn="tl">
                    <a:srgbClr val="000000">
                      <a:alpha val="43137"/>
                    </a:srgbClr>
                  </a:outerShdw>
                </a:effectLst>
              </a:rPr>
              <a:t>CLIMATE CONTROLS – LATITUDE, PRESSURE</a:t>
            </a:r>
          </a:p>
        </p:txBody>
      </p:sp>
    </p:spTree>
    <p:extLst>
      <p:ext uri="{BB962C8B-B14F-4D97-AF65-F5344CB8AC3E}">
        <p14:creationId xmlns:p14="http://schemas.microsoft.com/office/powerpoint/2010/main" val="3830912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0"/>
            <a:ext cx="8305800" cy="685800"/>
          </a:xfrm>
        </p:spPr>
        <p:txBody>
          <a:bodyPr rtlCol="0">
            <a:noAutofit/>
          </a:bodyPr>
          <a:lstStyle/>
          <a:p>
            <a:pPr eaLnBrk="1" fontAlgn="auto" hangingPunct="1">
              <a:spcAft>
                <a:spcPts val="0"/>
              </a:spcAft>
              <a:defRPr/>
            </a:pPr>
            <a:r>
              <a:rPr lang="en-US" sz="4000" dirty="0" err="1">
                <a:solidFill>
                  <a:schemeClr val="tx1"/>
                </a:solidFill>
                <a:effectLst>
                  <a:outerShdw blurRad="38100" dist="38100" dir="2700000" algn="tl">
                    <a:srgbClr val="000000">
                      <a:alpha val="43137"/>
                    </a:srgbClr>
                  </a:outerShdw>
                </a:effectLst>
              </a:rPr>
              <a:t>Köeppen</a:t>
            </a:r>
            <a:r>
              <a:rPr lang="en-US" sz="4000" dirty="0">
                <a:solidFill>
                  <a:schemeClr val="tx1"/>
                </a:solidFill>
                <a:effectLst>
                  <a:outerShdw blurRad="38100" dist="38100" dir="2700000" algn="tl">
                    <a:srgbClr val="000000">
                      <a:alpha val="43137"/>
                    </a:srgbClr>
                  </a:outerShdw>
                </a:effectLst>
              </a:rPr>
              <a:t> </a:t>
            </a:r>
            <a:r>
              <a:rPr lang="en-US" sz="4000" dirty="0" smtClean="0">
                <a:solidFill>
                  <a:schemeClr val="tx1"/>
                </a:solidFill>
                <a:effectLst>
                  <a:outerShdw blurRad="38100" dist="38100" dir="2700000" algn="tl">
                    <a:srgbClr val="000000">
                      <a:alpha val="43137"/>
                    </a:srgbClr>
                  </a:outerShdw>
                </a:effectLst>
              </a:rPr>
              <a:t>Climate</a:t>
            </a:r>
            <a:endParaRPr lang="en-US" sz="4000" dirty="0">
              <a:solidFill>
                <a:schemeClr val="tx1"/>
              </a:solidFill>
              <a:effectLst>
                <a:outerShdw blurRad="38100" dist="38100" dir="2700000" algn="tl">
                  <a:srgbClr val="000000">
                    <a:alpha val="43137"/>
                  </a:srgbClr>
                </a:outerShdw>
              </a:effectLst>
            </a:endParaRPr>
          </a:p>
        </p:txBody>
      </p:sp>
      <p:sp>
        <p:nvSpPr>
          <p:cNvPr id="18435" name="Rectangle 3"/>
          <p:cNvSpPr>
            <a:spLocks noGrp="1" noChangeArrowheads="1"/>
          </p:cNvSpPr>
          <p:nvPr>
            <p:ph type="body" idx="1"/>
          </p:nvPr>
        </p:nvSpPr>
        <p:spPr>
          <a:xfrm>
            <a:off x="1375719" y="759941"/>
            <a:ext cx="7772400" cy="4914900"/>
          </a:xfrm>
        </p:spPr>
        <p:txBody>
          <a:bodyPr rtlCol="0">
            <a:noAutofit/>
          </a:bodyPr>
          <a:lstStyle/>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German 19th century Biologist</a:t>
            </a:r>
          </a:p>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Distribution &amp; Type of Vegetation</a:t>
            </a:r>
          </a:p>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5 Major Groups</a:t>
            </a:r>
          </a:p>
          <a:p>
            <a:pPr lvl="1" eaLnBrk="1" fontAlgn="auto" hangingPunct="1">
              <a:spcAft>
                <a:spcPts val="0"/>
              </a:spcAft>
              <a:buFont typeface="Arial" pitchFamily="34" charset="0"/>
              <a:buChar char="–"/>
              <a:defRPr/>
            </a:pPr>
            <a:r>
              <a:rPr lang="en-US" sz="3200" dirty="0" smtClean="0">
                <a:effectLst>
                  <a:outerShdw blurRad="38100" dist="38100" dir="2700000" algn="tl">
                    <a:srgbClr val="000000">
                      <a:alpha val="43137"/>
                    </a:srgbClr>
                  </a:outerShdw>
                </a:effectLst>
              </a:rPr>
              <a:t>A  - Tropical:  </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coolest month &gt; 64.4 F</a:t>
            </a:r>
          </a:p>
          <a:p>
            <a:pPr lvl="1" eaLnBrk="1" fontAlgn="auto" hangingPunct="1">
              <a:spcAft>
                <a:spcPts val="0"/>
              </a:spcAft>
              <a:buFont typeface="Arial" pitchFamily="34" charset="0"/>
              <a:buChar char="–"/>
              <a:defRPr/>
            </a:pPr>
            <a:r>
              <a:rPr lang="en-US" sz="3200" dirty="0" smtClean="0">
                <a:effectLst>
                  <a:outerShdw blurRad="38100" dist="38100" dir="2700000" algn="tl">
                    <a:srgbClr val="000000">
                      <a:alpha val="43137"/>
                    </a:srgbClr>
                  </a:outerShdw>
                </a:effectLst>
              </a:rPr>
              <a:t>B - Potential ET &gt; Precip</a:t>
            </a:r>
          </a:p>
          <a:p>
            <a:pPr lvl="1" eaLnBrk="1" fontAlgn="auto" hangingPunct="1">
              <a:spcAft>
                <a:spcPts val="0"/>
              </a:spcAft>
              <a:buFont typeface="Arial" pitchFamily="34" charset="0"/>
              <a:buChar char="–"/>
              <a:defRPr/>
            </a:pPr>
            <a:r>
              <a:rPr lang="en-US" sz="3200" dirty="0" smtClean="0">
                <a:effectLst>
                  <a:outerShdw blurRad="38100" dist="38100" dir="2700000" algn="tl">
                    <a:srgbClr val="000000">
                      <a:alpha val="43137"/>
                    </a:srgbClr>
                  </a:outerShdw>
                </a:effectLst>
              </a:rPr>
              <a:t>C - </a:t>
            </a:r>
            <a:r>
              <a:rPr lang="en-US" sz="3200" dirty="0" err="1" smtClean="0">
                <a:effectLst>
                  <a:outerShdw blurRad="38100" dist="38100" dir="2700000" algn="tl">
                    <a:srgbClr val="000000">
                      <a:alpha val="43137"/>
                    </a:srgbClr>
                  </a:outerShdw>
                </a:effectLst>
              </a:rPr>
              <a:t>Mesothermal</a:t>
            </a:r>
            <a:r>
              <a:rPr lang="en-US" sz="3200" dirty="0" smtClean="0">
                <a:effectLst>
                  <a:outerShdw blurRad="38100" dist="38100" dir="2700000" algn="tl">
                    <a:srgbClr val="000000">
                      <a:alpha val="43137"/>
                    </a:srgbClr>
                  </a:outerShdw>
                </a:effectLst>
              </a:rPr>
              <a:t>:   </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one month &gt; 50 F</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coldest month &gt; 32 F</a:t>
            </a:r>
          </a:p>
        </p:txBody>
      </p:sp>
    </p:spTree>
    <p:extLst>
      <p:ext uri="{BB962C8B-B14F-4D97-AF65-F5344CB8AC3E}">
        <p14:creationId xmlns:p14="http://schemas.microsoft.com/office/powerpoint/2010/main" val="415037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linds(horizontal)">
                                      <p:cBhvr>
                                        <p:cTn id="7" dur="500"/>
                                        <p:tgtEl>
                                          <p:spTgt spid="1843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435">
                                            <p:txEl>
                                              <p:pRg st="1" end="1"/>
                                            </p:txEl>
                                          </p:spTgt>
                                        </p:tgtEl>
                                        <p:attrNameLst>
                                          <p:attrName>style.visibility</p:attrName>
                                        </p:attrNameLst>
                                      </p:cBhvr>
                                      <p:to>
                                        <p:strVal val="visible"/>
                                      </p:to>
                                    </p:set>
                                    <p:animEffect transition="in" filter="blinds(horizontal)">
                                      <p:cBhvr>
                                        <p:cTn id="10" dur="500"/>
                                        <p:tgtEl>
                                          <p:spTgt spid="1843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Effect transition="in" filter="blinds(horizontal)">
                                      <p:cBhvr>
                                        <p:cTn id="13" dur="500"/>
                                        <p:tgtEl>
                                          <p:spTgt spid="1843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8435">
                                            <p:txEl>
                                              <p:pRg st="3" end="3"/>
                                            </p:txEl>
                                          </p:spTgt>
                                        </p:tgtEl>
                                        <p:attrNameLst>
                                          <p:attrName>style.visibility</p:attrName>
                                        </p:attrNameLst>
                                      </p:cBhvr>
                                      <p:to>
                                        <p:strVal val="visible"/>
                                      </p:to>
                                    </p:set>
                                    <p:animEffect transition="in" filter="blinds(horizontal)">
                                      <p:cBhvr>
                                        <p:cTn id="18" dur="500"/>
                                        <p:tgtEl>
                                          <p:spTgt spid="18435">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435">
                                            <p:txEl>
                                              <p:pRg st="4" end="4"/>
                                            </p:txEl>
                                          </p:spTgt>
                                        </p:tgtEl>
                                        <p:attrNameLst>
                                          <p:attrName>style.visibility</p:attrName>
                                        </p:attrNameLst>
                                      </p:cBhvr>
                                      <p:to>
                                        <p:strVal val="visible"/>
                                      </p:to>
                                    </p:set>
                                    <p:animEffect transition="in" filter="blinds(horizontal)">
                                      <p:cBhvr>
                                        <p:cTn id="21" dur="500"/>
                                        <p:tgtEl>
                                          <p:spTgt spid="1843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8435">
                                            <p:txEl>
                                              <p:pRg st="5" end="5"/>
                                            </p:txEl>
                                          </p:spTgt>
                                        </p:tgtEl>
                                        <p:attrNameLst>
                                          <p:attrName>style.visibility</p:attrName>
                                        </p:attrNameLst>
                                      </p:cBhvr>
                                      <p:to>
                                        <p:strVal val="visible"/>
                                      </p:to>
                                    </p:set>
                                    <p:animEffect transition="in" filter="blinds(horizontal)">
                                      <p:cBhvr>
                                        <p:cTn id="26" dur="500"/>
                                        <p:tgtEl>
                                          <p:spTgt spid="18435">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8435">
                                            <p:txEl>
                                              <p:pRg st="6" end="6"/>
                                            </p:txEl>
                                          </p:spTgt>
                                        </p:tgtEl>
                                        <p:attrNameLst>
                                          <p:attrName>style.visibility</p:attrName>
                                        </p:attrNameLst>
                                      </p:cBhvr>
                                      <p:to>
                                        <p:strVal val="visible"/>
                                      </p:to>
                                    </p:set>
                                    <p:animEffect transition="in" filter="blinds(horizontal)">
                                      <p:cBhvr>
                                        <p:cTn id="31" dur="500"/>
                                        <p:tgtEl>
                                          <p:spTgt spid="18435">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8435">
                                            <p:txEl>
                                              <p:pRg st="7" end="7"/>
                                            </p:txEl>
                                          </p:spTgt>
                                        </p:tgtEl>
                                        <p:attrNameLst>
                                          <p:attrName>style.visibility</p:attrName>
                                        </p:attrNameLst>
                                      </p:cBhvr>
                                      <p:to>
                                        <p:strVal val="visible"/>
                                      </p:to>
                                    </p:set>
                                    <p:animEffect transition="in" filter="blinds(horizontal)">
                                      <p:cBhvr>
                                        <p:cTn id="34" dur="500"/>
                                        <p:tgtEl>
                                          <p:spTgt spid="18435">
                                            <p:txEl>
                                              <p:pRg st="7" end="7"/>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8435">
                                            <p:txEl>
                                              <p:pRg st="8" end="8"/>
                                            </p:txEl>
                                          </p:spTgt>
                                        </p:tgtEl>
                                        <p:attrNameLst>
                                          <p:attrName>style.visibility</p:attrName>
                                        </p:attrNameLst>
                                      </p:cBhvr>
                                      <p:to>
                                        <p:strVal val="visible"/>
                                      </p:to>
                                    </p:set>
                                    <p:animEffect transition="in" filter="blinds(horizontal)">
                                      <p:cBhvr>
                                        <p:cTn id="37" dur="500"/>
                                        <p:tgtEl>
                                          <p:spTgt spid="184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28800" y="0"/>
            <a:ext cx="8534400" cy="685800"/>
          </a:xfrm>
        </p:spPr>
        <p:txBody>
          <a:bodyPr rtlCol="0">
            <a:noAutofit/>
          </a:bodyPr>
          <a:lstStyle/>
          <a:p>
            <a:pPr eaLnBrk="1" fontAlgn="auto" hangingPunct="1">
              <a:spcAft>
                <a:spcPts val="0"/>
              </a:spcAft>
              <a:defRPr/>
            </a:pPr>
            <a:r>
              <a:rPr lang="en-US" sz="4000" dirty="0" err="1">
                <a:solidFill>
                  <a:schemeClr val="tx1"/>
                </a:solidFill>
                <a:effectLst>
                  <a:outerShdw blurRad="38100" dist="38100" dir="2700000" algn="tl">
                    <a:srgbClr val="000000">
                      <a:alpha val="43137"/>
                    </a:srgbClr>
                  </a:outerShdw>
                </a:effectLst>
              </a:rPr>
              <a:t>Köeppen</a:t>
            </a:r>
            <a:r>
              <a:rPr lang="en-US" sz="4000" dirty="0">
                <a:solidFill>
                  <a:schemeClr val="tx1"/>
                </a:solidFill>
                <a:effectLst>
                  <a:outerShdw blurRad="38100" dist="38100" dir="2700000" algn="tl">
                    <a:srgbClr val="000000">
                      <a:alpha val="43137"/>
                    </a:srgbClr>
                  </a:outerShdw>
                </a:effectLst>
              </a:rPr>
              <a:t> </a:t>
            </a:r>
            <a:r>
              <a:rPr lang="en-US" sz="4000" dirty="0" smtClean="0">
                <a:solidFill>
                  <a:schemeClr val="tx1"/>
                </a:solidFill>
                <a:effectLst>
                  <a:outerShdw blurRad="38100" dist="38100" dir="2700000" algn="tl">
                    <a:srgbClr val="000000">
                      <a:alpha val="43137"/>
                    </a:srgbClr>
                  </a:outerShdw>
                </a:effectLst>
              </a:rPr>
              <a:t>Climate</a:t>
            </a:r>
            <a:endParaRPr lang="en-US" sz="4000" dirty="0">
              <a:solidFill>
                <a:schemeClr val="tx1"/>
              </a:solidFill>
              <a:effectLst>
                <a:outerShdw blurRad="38100" dist="38100" dir="2700000" algn="tl">
                  <a:srgbClr val="000000">
                    <a:alpha val="43137"/>
                  </a:srgbClr>
                </a:outerShdw>
              </a:effectLst>
            </a:endParaRPr>
          </a:p>
        </p:txBody>
      </p:sp>
      <p:sp>
        <p:nvSpPr>
          <p:cNvPr id="23555" name="Rectangle 3"/>
          <p:cNvSpPr>
            <a:spLocks noGrp="1" noChangeArrowheads="1"/>
          </p:cNvSpPr>
          <p:nvPr>
            <p:ph type="body" idx="1"/>
          </p:nvPr>
        </p:nvSpPr>
        <p:spPr>
          <a:xfrm>
            <a:off x="1532625" y="841075"/>
            <a:ext cx="7772400" cy="4572000"/>
          </a:xfrm>
        </p:spPr>
        <p:txBody>
          <a:bodyPr rtlCol="0">
            <a:normAutofit lnSpcReduction="10000"/>
          </a:bodyPr>
          <a:lstStyle/>
          <a:p>
            <a:pPr lvl="1" eaLnBrk="1" fontAlgn="auto" hangingPunct="1">
              <a:spcAft>
                <a:spcPts val="0"/>
              </a:spcAft>
              <a:buFont typeface="Arial" pitchFamily="34" charset="0"/>
              <a:buChar char="–"/>
              <a:defRPr/>
            </a:pPr>
            <a:r>
              <a:rPr lang="en-US" sz="3200" dirty="0" smtClean="0">
                <a:effectLst>
                  <a:outerShdw blurRad="38100" dist="38100" dir="2700000" algn="tl">
                    <a:srgbClr val="000000">
                      <a:alpha val="43137"/>
                    </a:srgbClr>
                  </a:outerShdw>
                </a:effectLst>
              </a:rPr>
              <a:t>D  - </a:t>
            </a:r>
            <a:r>
              <a:rPr lang="en-US" sz="3200" dirty="0" err="1" smtClean="0">
                <a:effectLst>
                  <a:outerShdw blurRad="38100" dist="38100" dir="2700000" algn="tl">
                    <a:srgbClr val="000000">
                      <a:alpha val="43137"/>
                    </a:srgbClr>
                  </a:outerShdw>
                </a:effectLst>
              </a:rPr>
              <a:t>Microthermal</a:t>
            </a:r>
            <a:r>
              <a:rPr lang="en-US" sz="3200" dirty="0" smtClean="0">
                <a:effectLst>
                  <a:outerShdw blurRad="38100" dist="38100" dir="2700000" algn="tl">
                    <a:srgbClr val="000000">
                      <a:alpha val="43137"/>
                    </a:srgbClr>
                  </a:outerShdw>
                </a:effectLst>
              </a:rPr>
              <a:t>:  </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one month &gt; 50 F</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coldest month &lt; 32 F</a:t>
            </a:r>
          </a:p>
          <a:p>
            <a:pPr lvl="1" eaLnBrk="1" fontAlgn="auto" hangingPunct="1">
              <a:spcAft>
                <a:spcPts val="0"/>
              </a:spcAft>
              <a:buFont typeface="Arial" pitchFamily="34" charset="0"/>
              <a:buChar char="–"/>
              <a:defRPr/>
            </a:pPr>
            <a:r>
              <a:rPr lang="en-US" sz="3200" dirty="0" smtClean="0">
                <a:effectLst>
                  <a:outerShdw blurRad="38100" dist="38100" dir="2700000" algn="tl">
                    <a:srgbClr val="000000">
                      <a:alpha val="43137"/>
                    </a:srgbClr>
                  </a:outerShdw>
                </a:effectLst>
              </a:rPr>
              <a:t>E  - Polar          </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warmest month &lt; 32 F</a:t>
            </a:r>
          </a:p>
          <a:p>
            <a:pPr lvl="1" eaLnBrk="1" fontAlgn="auto" hangingPunct="1">
              <a:spcAft>
                <a:spcPts val="0"/>
              </a:spcAft>
              <a:buFont typeface="Arial" pitchFamily="34" charset="0"/>
              <a:buChar char="–"/>
              <a:defRPr/>
            </a:pPr>
            <a:r>
              <a:rPr lang="en-US" sz="3200" dirty="0" smtClean="0">
                <a:effectLst>
                  <a:outerShdw blurRad="38100" dist="38100" dir="2700000" algn="tl">
                    <a:srgbClr val="000000">
                      <a:alpha val="43137"/>
                    </a:srgbClr>
                  </a:outerShdw>
                </a:effectLst>
              </a:rPr>
              <a:t> HIGHLAND</a:t>
            </a:r>
          </a:p>
          <a:p>
            <a:pPr lvl="2" eaLnBrk="1" fontAlgn="auto" hangingPunct="1">
              <a:spcAft>
                <a:spcPts val="0"/>
              </a:spcAft>
              <a:buFont typeface="Arial" pitchFamily="34" charset="0"/>
              <a:buChar char="•"/>
              <a:defRPr/>
            </a:pPr>
            <a:r>
              <a:rPr lang="en-US" sz="3200" dirty="0">
                <a:effectLst>
                  <a:outerShdw blurRad="38100" dist="38100" dir="2700000" algn="tl">
                    <a:srgbClr val="000000">
                      <a:alpha val="43137"/>
                    </a:srgbClr>
                  </a:outerShdw>
                </a:effectLst>
              </a:rPr>
              <a:t>Climates of great variability due to altitude</a:t>
            </a:r>
          </a:p>
          <a:p>
            <a:pPr lvl="1" eaLnBrk="1" fontAlgn="auto" hangingPunct="1">
              <a:spcAft>
                <a:spcPts val="0"/>
              </a:spcAft>
              <a:buFont typeface="Arial" pitchFamily="34" charset="0"/>
              <a:buChar char="–"/>
              <a:defRPr/>
            </a:pPr>
            <a:endParaRPr lang="en-US"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3809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7" dur="500"/>
                                        <p:tgtEl>
                                          <p:spTgt spid="2355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555">
                                            <p:txEl>
                                              <p:pRg st="1" end="1"/>
                                            </p:txEl>
                                          </p:spTgt>
                                        </p:tgtEl>
                                        <p:attrNameLst>
                                          <p:attrName>style.visibility</p:attrName>
                                        </p:attrNameLst>
                                      </p:cBhvr>
                                      <p:to>
                                        <p:strVal val="visible"/>
                                      </p:to>
                                    </p:set>
                                    <p:animEffect transition="in" filter="blinds(horizontal)">
                                      <p:cBhvr>
                                        <p:cTn id="10" dur="500"/>
                                        <p:tgtEl>
                                          <p:spTgt spid="2355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animEffect transition="in" filter="blinds(horizontal)">
                                      <p:cBhvr>
                                        <p:cTn id="13" dur="500"/>
                                        <p:tgtEl>
                                          <p:spTgt spid="2355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3555">
                                            <p:txEl>
                                              <p:pRg st="3" end="3"/>
                                            </p:txEl>
                                          </p:spTgt>
                                        </p:tgtEl>
                                        <p:attrNameLst>
                                          <p:attrName>style.visibility</p:attrName>
                                        </p:attrNameLst>
                                      </p:cBhvr>
                                      <p:to>
                                        <p:strVal val="visible"/>
                                      </p:to>
                                    </p:set>
                                    <p:animEffect transition="in" filter="blinds(horizontal)">
                                      <p:cBhvr>
                                        <p:cTn id="18" dur="500"/>
                                        <p:tgtEl>
                                          <p:spTgt spid="23555">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3555">
                                            <p:txEl>
                                              <p:pRg st="4" end="4"/>
                                            </p:txEl>
                                          </p:spTgt>
                                        </p:tgtEl>
                                        <p:attrNameLst>
                                          <p:attrName>style.visibility</p:attrName>
                                        </p:attrNameLst>
                                      </p:cBhvr>
                                      <p:to>
                                        <p:strVal val="visible"/>
                                      </p:to>
                                    </p:set>
                                    <p:animEffect transition="in" filter="blinds(horizontal)">
                                      <p:cBhvr>
                                        <p:cTn id="21" dur="500"/>
                                        <p:tgtEl>
                                          <p:spTgt spid="2355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23555">
                                            <p:txEl>
                                              <p:pRg st="5" end="5"/>
                                            </p:txEl>
                                          </p:spTgt>
                                        </p:tgtEl>
                                        <p:attrNameLst>
                                          <p:attrName>style.visibility</p:attrName>
                                        </p:attrNameLst>
                                      </p:cBhvr>
                                      <p:to>
                                        <p:strVal val="visible"/>
                                      </p:to>
                                    </p:set>
                                    <p:animEffect transition="in" filter="blinds(horizontal)">
                                      <p:cBhvr>
                                        <p:cTn id="26" dur="500"/>
                                        <p:tgtEl>
                                          <p:spTgt spid="23555">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23555">
                                            <p:txEl>
                                              <p:pRg st="6" end="6"/>
                                            </p:txEl>
                                          </p:spTgt>
                                        </p:tgtEl>
                                        <p:attrNameLst>
                                          <p:attrName>style.visibility</p:attrName>
                                        </p:attrNameLst>
                                      </p:cBhvr>
                                      <p:to>
                                        <p:strVal val="visible"/>
                                      </p:to>
                                    </p:set>
                                    <p:animEffect transition="in" filter="blinds(horizontal)">
                                      <p:cBhvr>
                                        <p:cTn id="29"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28800" y="0"/>
            <a:ext cx="8534400" cy="685800"/>
          </a:xfrm>
        </p:spPr>
        <p:txBody>
          <a:bodyPr rtlCol="0">
            <a:noAutofit/>
          </a:bodyPr>
          <a:lstStyle/>
          <a:p>
            <a:pPr eaLnBrk="1" fontAlgn="auto" hangingPunct="1">
              <a:spcAft>
                <a:spcPts val="0"/>
              </a:spcAft>
              <a:defRPr/>
            </a:pPr>
            <a:r>
              <a:rPr lang="en-US" sz="4000" dirty="0" err="1">
                <a:solidFill>
                  <a:schemeClr val="tx1"/>
                </a:solidFill>
                <a:effectLst>
                  <a:outerShdw blurRad="38100" dist="38100" dir="2700000" algn="tl">
                    <a:srgbClr val="000000">
                      <a:alpha val="43137"/>
                    </a:srgbClr>
                  </a:outerShdw>
                </a:effectLst>
              </a:rPr>
              <a:t>Köeppen</a:t>
            </a:r>
            <a:r>
              <a:rPr lang="en-US" sz="4000" dirty="0">
                <a:solidFill>
                  <a:schemeClr val="tx1"/>
                </a:solidFill>
                <a:effectLst>
                  <a:outerShdw blurRad="38100" dist="38100" dir="2700000" algn="tl">
                    <a:srgbClr val="000000">
                      <a:alpha val="43137"/>
                    </a:srgbClr>
                  </a:outerShdw>
                </a:effectLst>
              </a:rPr>
              <a:t> </a:t>
            </a:r>
            <a:r>
              <a:rPr lang="en-US" sz="4000" dirty="0" smtClean="0">
                <a:solidFill>
                  <a:schemeClr val="tx1"/>
                </a:solidFill>
                <a:effectLst>
                  <a:outerShdw blurRad="38100" dist="38100" dir="2700000" algn="tl">
                    <a:srgbClr val="000000">
                      <a:alpha val="43137"/>
                    </a:srgbClr>
                  </a:outerShdw>
                </a:effectLst>
              </a:rPr>
              <a:t>Climate – 1</a:t>
            </a:r>
            <a:r>
              <a:rPr lang="en-US" sz="4000" baseline="30000" dirty="0" smtClean="0">
                <a:solidFill>
                  <a:schemeClr val="tx1"/>
                </a:solidFill>
                <a:effectLst>
                  <a:outerShdw blurRad="38100" dist="38100" dir="2700000" algn="tl">
                    <a:srgbClr val="000000">
                      <a:alpha val="43137"/>
                    </a:srgbClr>
                  </a:outerShdw>
                </a:effectLst>
              </a:rPr>
              <a:t>st</a:t>
            </a:r>
            <a:r>
              <a:rPr lang="en-US" sz="4000" dirty="0" smtClean="0">
                <a:solidFill>
                  <a:schemeClr val="tx1"/>
                </a:solidFill>
                <a:effectLst>
                  <a:outerShdw blurRad="38100" dist="38100" dir="2700000" algn="tl">
                    <a:srgbClr val="000000">
                      <a:alpha val="43137"/>
                    </a:srgbClr>
                  </a:outerShdw>
                </a:effectLst>
              </a:rPr>
              <a:t> order</a:t>
            </a:r>
            <a:endParaRPr lang="en-US" sz="4000"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9748"/>
            <a:ext cx="12192000" cy="5985732"/>
          </a:xfrm>
          <a:prstGeom prst="rect">
            <a:avLst/>
          </a:prstGeom>
        </p:spPr>
      </p:pic>
    </p:spTree>
    <p:extLst>
      <p:ext uri="{BB962C8B-B14F-4D97-AF65-F5344CB8AC3E}">
        <p14:creationId xmlns:p14="http://schemas.microsoft.com/office/powerpoint/2010/main" val="3845338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28800" y="0"/>
            <a:ext cx="8534400" cy="685800"/>
          </a:xfrm>
        </p:spPr>
        <p:txBody>
          <a:bodyPr rtlCol="0">
            <a:noAutofit/>
          </a:bodyPr>
          <a:lstStyle/>
          <a:p>
            <a:pPr eaLnBrk="1" fontAlgn="auto" hangingPunct="1">
              <a:spcAft>
                <a:spcPts val="0"/>
              </a:spcAft>
              <a:defRPr/>
            </a:pPr>
            <a:r>
              <a:rPr lang="en-US" sz="4000" dirty="0" err="1">
                <a:solidFill>
                  <a:schemeClr val="tx1"/>
                </a:solidFill>
                <a:effectLst>
                  <a:outerShdw blurRad="38100" dist="38100" dir="2700000" algn="tl">
                    <a:srgbClr val="000000">
                      <a:alpha val="43137"/>
                    </a:srgbClr>
                  </a:outerShdw>
                </a:effectLst>
              </a:rPr>
              <a:t>Köeppen</a:t>
            </a:r>
            <a:r>
              <a:rPr lang="en-US" sz="4000" dirty="0">
                <a:solidFill>
                  <a:schemeClr val="tx1"/>
                </a:solidFill>
                <a:effectLst>
                  <a:outerShdw blurRad="38100" dist="38100" dir="2700000" algn="tl">
                    <a:srgbClr val="000000">
                      <a:alpha val="43137"/>
                    </a:srgbClr>
                  </a:outerShdw>
                </a:effectLst>
              </a:rPr>
              <a:t> </a:t>
            </a:r>
            <a:r>
              <a:rPr lang="en-US" sz="4000" dirty="0" smtClean="0">
                <a:solidFill>
                  <a:schemeClr val="tx1"/>
                </a:solidFill>
                <a:effectLst>
                  <a:outerShdw blurRad="38100" dist="38100" dir="2700000" algn="tl">
                    <a:srgbClr val="000000">
                      <a:alpha val="43137"/>
                    </a:srgbClr>
                  </a:outerShdw>
                </a:effectLst>
              </a:rPr>
              <a:t>Climate – 2</a:t>
            </a:r>
            <a:r>
              <a:rPr lang="en-US" sz="4000" baseline="30000" dirty="0" smtClean="0">
                <a:solidFill>
                  <a:schemeClr val="tx1"/>
                </a:solidFill>
                <a:effectLst>
                  <a:outerShdw blurRad="38100" dist="38100" dir="2700000" algn="tl">
                    <a:srgbClr val="000000">
                      <a:alpha val="43137"/>
                    </a:srgbClr>
                  </a:outerShdw>
                </a:effectLst>
              </a:rPr>
              <a:t>nd</a:t>
            </a:r>
            <a:r>
              <a:rPr lang="en-US" sz="4000" dirty="0" smtClean="0">
                <a:solidFill>
                  <a:schemeClr val="tx1"/>
                </a:solidFill>
                <a:effectLst>
                  <a:outerShdw blurRad="38100" dist="38100" dir="2700000" algn="tl">
                    <a:srgbClr val="000000">
                      <a:alpha val="43137"/>
                    </a:srgbClr>
                  </a:outerShdw>
                </a:effectLst>
              </a:rPr>
              <a:t> order</a:t>
            </a:r>
            <a:endParaRPr lang="en-US" sz="4000"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770" y="663422"/>
            <a:ext cx="7529209" cy="6194577"/>
          </a:xfrm>
          <a:prstGeom prst="rect">
            <a:avLst/>
          </a:prstGeom>
        </p:spPr>
      </p:pic>
    </p:spTree>
    <p:extLst>
      <p:ext uri="{BB962C8B-B14F-4D97-AF65-F5344CB8AC3E}">
        <p14:creationId xmlns:p14="http://schemas.microsoft.com/office/powerpoint/2010/main" val="5106906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28800" y="0"/>
            <a:ext cx="8534400" cy="685800"/>
          </a:xfrm>
        </p:spPr>
        <p:txBody>
          <a:bodyPr rtlCol="0">
            <a:noAutofit/>
          </a:bodyPr>
          <a:lstStyle/>
          <a:p>
            <a:pPr eaLnBrk="1" fontAlgn="auto" hangingPunct="1">
              <a:spcAft>
                <a:spcPts val="0"/>
              </a:spcAft>
              <a:defRPr/>
            </a:pPr>
            <a:r>
              <a:rPr lang="en-US" sz="4000" dirty="0" err="1">
                <a:solidFill>
                  <a:schemeClr val="tx1"/>
                </a:solidFill>
                <a:effectLst>
                  <a:outerShdw blurRad="38100" dist="38100" dir="2700000" algn="tl">
                    <a:srgbClr val="000000">
                      <a:alpha val="43137"/>
                    </a:srgbClr>
                  </a:outerShdw>
                </a:effectLst>
              </a:rPr>
              <a:t>Köeppen</a:t>
            </a:r>
            <a:r>
              <a:rPr lang="en-US" sz="4000" dirty="0">
                <a:solidFill>
                  <a:schemeClr val="tx1"/>
                </a:solidFill>
                <a:effectLst>
                  <a:outerShdw blurRad="38100" dist="38100" dir="2700000" algn="tl">
                    <a:srgbClr val="000000">
                      <a:alpha val="43137"/>
                    </a:srgbClr>
                  </a:outerShdw>
                </a:effectLst>
              </a:rPr>
              <a:t> </a:t>
            </a:r>
            <a:r>
              <a:rPr lang="en-US" sz="4000" dirty="0" smtClean="0">
                <a:solidFill>
                  <a:schemeClr val="tx1"/>
                </a:solidFill>
                <a:effectLst>
                  <a:outerShdw blurRad="38100" dist="38100" dir="2700000" algn="tl">
                    <a:srgbClr val="000000">
                      <a:alpha val="43137"/>
                    </a:srgbClr>
                  </a:outerShdw>
                </a:effectLst>
              </a:rPr>
              <a:t>Climate – 3</a:t>
            </a:r>
            <a:r>
              <a:rPr lang="en-US" sz="4000" baseline="30000" dirty="0" smtClean="0">
                <a:solidFill>
                  <a:schemeClr val="tx1"/>
                </a:solidFill>
                <a:effectLst>
                  <a:outerShdw blurRad="38100" dist="38100" dir="2700000" algn="tl">
                    <a:srgbClr val="000000">
                      <a:alpha val="43137"/>
                    </a:srgbClr>
                  </a:outerShdw>
                </a:effectLst>
              </a:rPr>
              <a:t>rd</a:t>
            </a:r>
            <a:r>
              <a:rPr lang="en-US" sz="4000" dirty="0" smtClean="0">
                <a:solidFill>
                  <a:schemeClr val="tx1"/>
                </a:solidFill>
                <a:effectLst>
                  <a:outerShdw blurRad="38100" dist="38100" dir="2700000" algn="tl">
                    <a:srgbClr val="000000">
                      <a:alpha val="43137"/>
                    </a:srgbClr>
                  </a:outerShdw>
                </a:effectLst>
              </a:rPr>
              <a:t> order</a:t>
            </a:r>
            <a:endParaRPr lang="en-US" sz="4000"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610" y="700421"/>
            <a:ext cx="10058400" cy="4322494"/>
          </a:xfrm>
          <a:prstGeom prst="rect">
            <a:avLst/>
          </a:prstGeom>
        </p:spPr>
      </p:pic>
    </p:spTree>
    <p:extLst>
      <p:ext uri="{BB962C8B-B14F-4D97-AF65-F5344CB8AC3E}">
        <p14:creationId xmlns:p14="http://schemas.microsoft.com/office/powerpoint/2010/main" val="2235981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6" descr="koepp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706438"/>
            <a:ext cx="6096000" cy="622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2057400" y="0"/>
            <a:ext cx="7772400" cy="685800"/>
          </a:xfrm>
        </p:spPr>
        <p:txBody>
          <a:bodyPr rtlCol="0">
            <a:normAutofit fontScale="90000"/>
          </a:bodyPr>
          <a:lstStyle/>
          <a:p>
            <a:pPr eaLnBrk="1" fontAlgn="auto" hangingPunct="1">
              <a:spcAft>
                <a:spcPts val="0"/>
              </a:spcAft>
              <a:defRPr/>
            </a:pPr>
            <a:r>
              <a:rPr lang="en-US" dirty="0" err="1">
                <a:solidFill>
                  <a:schemeClr val="tx1"/>
                </a:solidFill>
                <a:effectLst>
                  <a:outerShdw blurRad="38100" dist="38100" dir="2700000" algn="tl">
                    <a:srgbClr val="000000">
                      <a:alpha val="43137"/>
                    </a:srgbClr>
                  </a:outerShdw>
                </a:effectLst>
              </a:rPr>
              <a:t>Köeppen</a:t>
            </a:r>
            <a:r>
              <a:rPr lang="en-US" dirty="0">
                <a:solidFill>
                  <a:schemeClr val="tx1"/>
                </a:solidFill>
                <a:effectLst>
                  <a:outerShdw blurRad="38100" dist="38100" dir="2700000" algn="tl">
                    <a:srgbClr val="000000">
                      <a:alpha val="43137"/>
                    </a:srgbClr>
                  </a:outerShdw>
                </a:effectLst>
              </a:rPr>
              <a:t> </a:t>
            </a:r>
            <a:r>
              <a:rPr lang="en-US" dirty="0" smtClean="0">
                <a:solidFill>
                  <a:schemeClr val="tx1"/>
                </a:solidFill>
                <a:effectLst>
                  <a:outerShdw blurRad="38100" dist="38100" dir="2700000" algn="tl">
                    <a:srgbClr val="000000">
                      <a:alpha val="43137"/>
                    </a:srgbClr>
                  </a:outerShdw>
                </a:effectLst>
              </a:rPr>
              <a:t>Climate</a:t>
            </a:r>
            <a:endParaRPr lang="en-US" dirty="0">
              <a:solidFill>
                <a:schemeClr val="tx1"/>
              </a:solidFill>
              <a:effectLst>
                <a:outerShdw blurRad="38100" dist="38100" dir="2700000" algn="tl">
                  <a:srgbClr val="000000">
                    <a:alpha val="43137"/>
                  </a:srgbClr>
                </a:outerShdw>
              </a:effectLst>
            </a:endParaRPr>
          </a:p>
        </p:txBody>
      </p:sp>
      <p:sp>
        <p:nvSpPr>
          <p:cNvPr id="354308" name="TextBox 1"/>
          <p:cNvSpPr txBox="1">
            <a:spLocks noChangeArrowheads="1"/>
          </p:cNvSpPr>
          <p:nvPr/>
        </p:nvSpPr>
        <p:spPr bwMode="auto">
          <a:xfrm>
            <a:off x="707366" y="1131498"/>
            <a:ext cx="328666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200" dirty="0">
                <a:solidFill>
                  <a:srgbClr val="000000"/>
                </a:solidFill>
                <a:latin typeface="Calibri" panose="020F0502020204030204" pitchFamily="34" charset="0"/>
              </a:rPr>
              <a:t>A = Tropical</a:t>
            </a:r>
          </a:p>
          <a:p>
            <a:pPr eaLnBrk="0" fontAlgn="base" hangingPunct="0">
              <a:spcBef>
                <a:spcPct val="0"/>
              </a:spcBef>
              <a:spcAft>
                <a:spcPct val="0"/>
              </a:spcAft>
            </a:pPr>
            <a:endParaRPr lang="en-US" sz="3200" dirty="0">
              <a:solidFill>
                <a:srgbClr val="000000"/>
              </a:solidFill>
              <a:latin typeface="Calibri" panose="020F0502020204030204" pitchFamily="34" charset="0"/>
            </a:endParaRPr>
          </a:p>
          <a:p>
            <a:pPr eaLnBrk="0" fontAlgn="base" hangingPunct="0">
              <a:spcBef>
                <a:spcPct val="0"/>
              </a:spcBef>
              <a:spcAft>
                <a:spcPct val="0"/>
              </a:spcAft>
            </a:pPr>
            <a:r>
              <a:rPr lang="en-US" sz="3200" dirty="0">
                <a:solidFill>
                  <a:srgbClr val="000000"/>
                </a:solidFill>
                <a:latin typeface="Calibri" panose="020F0502020204030204" pitchFamily="34" charset="0"/>
              </a:rPr>
              <a:t>B = ET &gt; </a:t>
            </a:r>
            <a:r>
              <a:rPr lang="en-US" sz="3200" dirty="0" err="1">
                <a:solidFill>
                  <a:srgbClr val="000000"/>
                </a:solidFill>
                <a:latin typeface="Calibri" panose="020F0502020204030204" pitchFamily="34" charset="0"/>
              </a:rPr>
              <a:t>Precip</a:t>
            </a:r>
            <a:endParaRPr lang="en-US" sz="3200" dirty="0">
              <a:solidFill>
                <a:srgbClr val="000000"/>
              </a:solidFill>
              <a:latin typeface="Calibri" panose="020F0502020204030204" pitchFamily="34" charset="0"/>
            </a:endParaRPr>
          </a:p>
          <a:p>
            <a:pPr eaLnBrk="0" fontAlgn="base" hangingPunct="0">
              <a:spcBef>
                <a:spcPct val="0"/>
              </a:spcBef>
              <a:spcAft>
                <a:spcPct val="0"/>
              </a:spcAft>
            </a:pPr>
            <a:endParaRPr lang="en-US" sz="3200" dirty="0">
              <a:solidFill>
                <a:srgbClr val="000000"/>
              </a:solidFill>
              <a:latin typeface="Calibri" panose="020F0502020204030204" pitchFamily="34" charset="0"/>
            </a:endParaRPr>
          </a:p>
          <a:p>
            <a:pPr eaLnBrk="0" fontAlgn="base" hangingPunct="0">
              <a:spcBef>
                <a:spcPct val="0"/>
              </a:spcBef>
              <a:spcAft>
                <a:spcPct val="0"/>
              </a:spcAft>
            </a:pPr>
            <a:r>
              <a:rPr lang="en-US" sz="3200" dirty="0">
                <a:solidFill>
                  <a:srgbClr val="000000"/>
                </a:solidFill>
                <a:latin typeface="Calibri" panose="020F0502020204030204" pitchFamily="34" charset="0"/>
              </a:rPr>
              <a:t>C = </a:t>
            </a:r>
            <a:r>
              <a:rPr lang="en-US" sz="3200" dirty="0" err="1">
                <a:solidFill>
                  <a:srgbClr val="000000"/>
                </a:solidFill>
                <a:latin typeface="Calibri" panose="020F0502020204030204" pitchFamily="34" charset="0"/>
              </a:rPr>
              <a:t>Mesothermal</a:t>
            </a:r>
            <a:endParaRPr lang="en-US" sz="3200" dirty="0">
              <a:solidFill>
                <a:srgbClr val="000000"/>
              </a:solidFill>
              <a:latin typeface="Calibri" panose="020F0502020204030204" pitchFamily="34" charset="0"/>
            </a:endParaRPr>
          </a:p>
          <a:p>
            <a:pPr eaLnBrk="0" fontAlgn="base" hangingPunct="0">
              <a:spcBef>
                <a:spcPct val="0"/>
              </a:spcBef>
              <a:spcAft>
                <a:spcPct val="0"/>
              </a:spcAft>
            </a:pPr>
            <a:endParaRPr lang="en-US" sz="3200" dirty="0">
              <a:solidFill>
                <a:srgbClr val="000000"/>
              </a:solidFill>
              <a:latin typeface="Calibri" panose="020F0502020204030204" pitchFamily="34" charset="0"/>
            </a:endParaRPr>
          </a:p>
          <a:p>
            <a:pPr eaLnBrk="0" fontAlgn="base" hangingPunct="0">
              <a:spcBef>
                <a:spcPct val="0"/>
              </a:spcBef>
              <a:spcAft>
                <a:spcPct val="0"/>
              </a:spcAft>
            </a:pPr>
            <a:r>
              <a:rPr lang="en-US" sz="3200" dirty="0">
                <a:solidFill>
                  <a:srgbClr val="000000"/>
                </a:solidFill>
                <a:latin typeface="Calibri" panose="020F0502020204030204" pitchFamily="34" charset="0"/>
              </a:rPr>
              <a:t>D = </a:t>
            </a:r>
            <a:r>
              <a:rPr lang="en-US" sz="3200" dirty="0" err="1">
                <a:solidFill>
                  <a:srgbClr val="000000"/>
                </a:solidFill>
                <a:latin typeface="Calibri" panose="020F0502020204030204" pitchFamily="34" charset="0"/>
              </a:rPr>
              <a:t>Microthermal</a:t>
            </a:r>
            <a:endParaRPr lang="en-US" sz="3200" dirty="0">
              <a:solidFill>
                <a:srgbClr val="000000"/>
              </a:solidFill>
              <a:latin typeface="Calibri" panose="020F0502020204030204" pitchFamily="34" charset="0"/>
            </a:endParaRPr>
          </a:p>
          <a:p>
            <a:pPr eaLnBrk="0" fontAlgn="base" hangingPunct="0">
              <a:spcBef>
                <a:spcPct val="0"/>
              </a:spcBef>
              <a:spcAft>
                <a:spcPct val="0"/>
              </a:spcAft>
            </a:pPr>
            <a:endParaRPr lang="en-US" sz="3200" dirty="0">
              <a:solidFill>
                <a:srgbClr val="000000"/>
              </a:solidFill>
              <a:latin typeface="Calibri" panose="020F0502020204030204" pitchFamily="34" charset="0"/>
            </a:endParaRPr>
          </a:p>
          <a:p>
            <a:pPr eaLnBrk="0" fontAlgn="base" hangingPunct="0">
              <a:spcBef>
                <a:spcPct val="0"/>
              </a:spcBef>
              <a:spcAft>
                <a:spcPct val="0"/>
              </a:spcAft>
            </a:pPr>
            <a:r>
              <a:rPr lang="en-US" sz="3200" dirty="0">
                <a:solidFill>
                  <a:srgbClr val="000000"/>
                </a:solidFill>
                <a:latin typeface="Calibri" panose="020F0502020204030204" pitchFamily="34" charset="0"/>
              </a:rPr>
              <a:t>E = Polar</a:t>
            </a:r>
          </a:p>
        </p:txBody>
      </p:sp>
      <p:sp>
        <p:nvSpPr>
          <p:cNvPr id="5" name="5-Point Star 4"/>
          <p:cNvSpPr/>
          <p:nvPr/>
        </p:nvSpPr>
        <p:spPr>
          <a:xfrm>
            <a:off x="1153292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40701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09800" y="0"/>
            <a:ext cx="7772400" cy="685800"/>
          </a:xfrm>
        </p:spPr>
        <p:txBody>
          <a:bodyPr rtlCol="0">
            <a:noAutofit/>
          </a:bodyPr>
          <a:lstStyle/>
          <a:p>
            <a:pPr eaLnBrk="1" fontAlgn="auto" hangingPunct="1">
              <a:spcAft>
                <a:spcPts val="0"/>
              </a:spcAft>
              <a:defRPr/>
            </a:pPr>
            <a:r>
              <a:rPr lang="en-US" sz="4000" dirty="0" err="1">
                <a:solidFill>
                  <a:schemeClr val="tx1"/>
                </a:solidFill>
                <a:effectLst>
                  <a:outerShdw blurRad="38100" dist="38100" dir="2700000" algn="tl">
                    <a:srgbClr val="000000">
                      <a:alpha val="43137"/>
                    </a:srgbClr>
                  </a:outerShdw>
                </a:effectLst>
              </a:rPr>
              <a:t>Köeppen</a:t>
            </a:r>
            <a:r>
              <a:rPr lang="en-US" sz="4000" dirty="0">
                <a:solidFill>
                  <a:schemeClr val="tx1"/>
                </a:solidFill>
                <a:effectLst>
                  <a:outerShdw blurRad="38100" dist="38100" dir="2700000" algn="tl">
                    <a:srgbClr val="000000">
                      <a:alpha val="43137"/>
                    </a:srgbClr>
                  </a:outerShdw>
                </a:effectLst>
              </a:rPr>
              <a:t> Type C</a:t>
            </a:r>
          </a:p>
        </p:txBody>
      </p:sp>
      <p:graphicFrame>
        <p:nvGraphicFramePr>
          <p:cNvPr id="356355" name="Rectangle 3"/>
          <p:cNvGraphicFramePr>
            <a:graphicFrameLocks/>
          </p:cNvGraphicFramePr>
          <p:nvPr/>
        </p:nvGraphicFramePr>
        <p:xfrm>
          <a:off x="3048000" y="2286000"/>
          <a:ext cx="6096000" cy="2286000"/>
        </p:xfrm>
        <a:graphic>
          <a:graphicData uri="http://schemas.openxmlformats.org/presentationml/2006/ole">
            <mc:AlternateContent xmlns:mc="http://schemas.openxmlformats.org/markup-compatibility/2006">
              <mc:Choice xmlns:v="urn:schemas-microsoft-com:vml" Requires="v">
                <p:oleObj spid="_x0000_s2099" name="Clip" r:id="rId4" imgW="0" imgH="0" progId="">
                  <p:embed/>
                </p:oleObj>
              </mc:Choice>
              <mc:Fallback>
                <p:oleObj name="Clip"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2286000"/>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9" name="Text Box 4"/>
          <p:cNvSpPr txBox="1">
            <a:spLocks noChangeArrowheads="1"/>
          </p:cNvSpPr>
          <p:nvPr/>
        </p:nvSpPr>
        <p:spPr bwMode="auto">
          <a:xfrm>
            <a:off x="881448" y="685513"/>
            <a:ext cx="10429103" cy="584775"/>
          </a:xfrm>
          <a:prstGeom prst="rect">
            <a:avLst/>
          </a:prstGeom>
          <a:noFill/>
          <a:ln w="9525">
            <a:noFill/>
            <a:miter lim="800000"/>
            <a:headEnd/>
            <a:tailEnd/>
          </a:ln>
        </p:spPr>
        <p:txBody>
          <a:bodyPr wrap="square">
            <a:spAutoFit/>
          </a:bodyPr>
          <a:lstStyle/>
          <a:p>
            <a:pPr lvl="1">
              <a:defRPr/>
            </a:pPr>
            <a:r>
              <a:rPr lang="en-US" sz="3200" dirty="0">
                <a:solidFill>
                  <a:srgbClr val="000000"/>
                </a:solidFill>
                <a:effectLst>
                  <a:outerShdw blurRad="38100" dist="38100" dir="2700000" algn="tl">
                    <a:srgbClr val="000000">
                      <a:alpha val="43137"/>
                    </a:srgbClr>
                  </a:outerShdw>
                </a:effectLst>
                <a:latin typeface="Calibri" pitchFamily="34" charset="0"/>
              </a:rPr>
              <a:t>C - </a:t>
            </a:r>
            <a:r>
              <a:rPr lang="en-US" sz="3200" dirty="0" err="1">
                <a:solidFill>
                  <a:srgbClr val="000000"/>
                </a:solidFill>
                <a:effectLst>
                  <a:outerShdw blurRad="38100" dist="38100" dir="2700000" algn="tl">
                    <a:srgbClr val="000000">
                      <a:alpha val="43137"/>
                    </a:srgbClr>
                  </a:outerShdw>
                </a:effectLst>
                <a:latin typeface="Calibri" pitchFamily="34" charset="0"/>
              </a:rPr>
              <a:t>Mesothermal</a:t>
            </a:r>
            <a:r>
              <a:rPr lang="en-US" sz="3200" dirty="0">
                <a:solidFill>
                  <a:srgbClr val="000000"/>
                </a:solidFill>
                <a:effectLst>
                  <a:outerShdw blurRad="38100" dist="38100" dir="2700000" algn="tl">
                    <a:srgbClr val="000000">
                      <a:alpha val="43137"/>
                    </a:srgbClr>
                  </a:outerShdw>
                </a:effectLst>
                <a:latin typeface="Calibri" pitchFamily="34" charset="0"/>
              </a:rPr>
              <a:t>:  one month &gt; 50</a:t>
            </a:r>
            <a:r>
              <a:rPr lang="en-US" sz="32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3200" dirty="0">
                <a:solidFill>
                  <a:srgbClr val="000000"/>
                </a:solidFill>
                <a:effectLst>
                  <a:outerShdw blurRad="38100" dist="38100" dir="2700000" algn="tl">
                    <a:srgbClr val="000000">
                      <a:alpha val="43137"/>
                    </a:srgbClr>
                  </a:outerShdw>
                </a:effectLst>
                <a:latin typeface="Calibri" pitchFamily="34" charset="0"/>
              </a:rPr>
              <a:t> F, coldest &gt; 32 ° F</a:t>
            </a:r>
          </a:p>
        </p:txBody>
      </p:sp>
      <p:pic>
        <p:nvPicPr>
          <p:cNvPr id="356357" name="Content Placeholder 13" descr="1319.jpg"/>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2209800" y="1270000"/>
            <a:ext cx="7848600" cy="558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10148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262505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2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88"/>
            <a:ext cx="9144000"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Rectangle 2"/>
          <p:cNvSpPr>
            <a:spLocks noGrp="1" noRot="1" noChangeArrowheads="1"/>
          </p:cNvSpPr>
          <p:nvPr>
            <p:ph type="title"/>
          </p:nvPr>
        </p:nvSpPr>
        <p:spPr>
          <a:xfrm>
            <a:off x="1524000" y="1498166"/>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6000" b="1" dirty="0">
                <a:solidFill>
                  <a:schemeClr val="bg1"/>
                </a:solidFill>
                <a:effectLst>
                  <a:outerShdw blurRad="38100" dist="38100" dir="2700000" algn="tl">
                    <a:srgbClr val="000000">
                      <a:alpha val="43137"/>
                    </a:srgbClr>
                  </a:outerShdw>
                </a:effectLst>
              </a:rPr>
              <a:t>Air Pollution</a:t>
            </a:r>
          </a:p>
        </p:txBody>
      </p:sp>
    </p:spTree>
    <p:extLst>
      <p:ext uri="{BB962C8B-B14F-4D97-AF65-F5344CB8AC3E}">
        <p14:creationId xmlns:p14="http://schemas.microsoft.com/office/powerpoint/2010/main" val="4021642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0"/>
            <a:ext cx="7772400" cy="685800"/>
          </a:xfrm>
        </p:spPr>
        <p:txBody>
          <a:bodyPr rtlCol="0">
            <a:normAutofit fontScale="90000"/>
          </a:bodyPr>
          <a:lstStyle/>
          <a:p>
            <a:pPr eaLnBrk="1" fontAlgn="auto" hangingPunct="1">
              <a:spcAft>
                <a:spcPts val="0"/>
              </a:spcAft>
              <a:defRPr/>
            </a:pPr>
            <a:r>
              <a:rPr lang="en-US" dirty="0" smtClean="0">
                <a:solidFill>
                  <a:schemeClr val="tx1"/>
                </a:solidFill>
                <a:effectLst>
                  <a:outerShdw blurRad="38100" dist="38100" dir="2700000" algn="tl">
                    <a:srgbClr val="000000">
                      <a:alpha val="43137"/>
                    </a:srgbClr>
                  </a:outerShdw>
                </a:effectLst>
              </a:rPr>
              <a:t>Mediterranean Climate</a:t>
            </a:r>
            <a:endParaRPr lang="en-US" dirty="0">
              <a:solidFill>
                <a:schemeClr val="tx1"/>
              </a:solidFill>
              <a:effectLst>
                <a:outerShdw blurRad="38100" dist="38100" dir="2700000" algn="tl">
                  <a:srgbClr val="000000">
                    <a:alpha val="43137"/>
                  </a:srgbClr>
                </a:outerShdw>
              </a:effectLst>
            </a:endParaRPr>
          </a:p>
        </p:txBody>
      </p:sp>
      <p:sp>
        <p:nvSpPr>
          <p:cNvPr id="7" name="5-Point Star 6"/>
          <p:cNvSpPr/>
          <p:nvPr/>
        </p:nvSpPr>
        <p:spPr>
          <a:xfrm>
            <a:off x="1152981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11690" y="684996"/>
            <a:ext cx="11518128" cy="3539430"/>
          </a:xfrm>
          <a:prstGeom prst="rect">
            <a:avLst/>
          </a:prstGeom>
          <a:noFill/>
        </p:spPr>
        <p:txBody>
          <a:bodyPr wrap="square">
            <a:spAutoFit/>
          </a:bodyPr>
          <a:lstStyle/>
          <a:p>
            <a:pPr>
              <a:spcBef>
                <a:spcPct val="0"/>
              </a:spcBef>
              <a:defRPr/>
            </a:pPr>
            <a:r>
              <a:rPr lang="en-US" sz="3200" dirty="0" err="1" smtClean="0">
                <a:solidFill>
                  <a:srgbClr val="000000"/>
                </a:solidFill>
                <a:effectLst>
                  <a:outerShdw blurRad="38100" dist="38100" dir="2700000" algn="tl">
                    <a:srgbClr val="000000">
                      <a:alpha val="43137"/>
                    </a:srgbClr>
                  </a:outerShdw>
                </a:effectLst>
              </a:rPr>
              <a:t>Csb</a:t>
            </a:r>
            <a:endParaRPr lang="en-US" sz="3200" dirty="0" smtClean="0">
              <a:solidFill>
                <a:srgbClr val="000000"/>
              </a:solidFill>
              <a:effectLst>
                <a:outerShdw blurRad="38100" dist="38100" dir="2700000" algn="tl">
                  <a:srgbClr val="000000">
                    <a:alpha val="43137"/>
                  </a:srgbClr>
                </a:outerShdw>
              </a:effectLst>
            </a:endParaRPr>
          </a:p>
          <a:p>
            <a:pPr marL="457200" indent="-457200">
              <a:spcBef>
                <a:spcPct val="0"/>
              </a:spcBef>
              <a:buFont typeface="Arial" panose="020B0604020202020204" pitchFamily="34" charset="0"/>
              <a:buChar char="•"/>
              <a:defRPr/>
            </a:pPr>
            <a:r>
              <a:rPr lang="en-US" sz="3200" dirty="0" smtClean="0">
                <a:solidFill>
                  <a:srgbClr val="000000"/>
                </a:solidFill>
                <a:effectLst>
                  <a:outerShdw blurRad="38100" dist="38100" dir="2700000" algn="tl">
                    <a:srgbClr val="000000">
                      <a:alpha val="43137"/>
                    </a:srgbClr>
                  </a:outerShdw>
                </a:effectLst>
              </a:rPr>
              <a:t>C=hot moderate, s=dry summer, b=moderate summer heat</a:t>
            </a:r>
          </a:p>
          <a:p>
            <a:pPr marL="457200" indent="-457200">
              <a:spcBef>
                <a:spcPct val="0"/>
              </a:spcBef>
              <a:buFont typeface="Arial" panose="020B0604020202020204" pitchFamily="34" charset="0"/>
              <a:buChar char="•"/>
              <a:defRPr/>
            </a:pPr>
            <a:r>
              <a:rPr lang="en-US" sz="3200" dirty="0" smtClean="0">
                <a:solidFill>
                  <a:srgbClr val="000000"/>
                </a:solidFill>
                <a:effectLst>
                  <a:outerShdw blurRad="38100" dist="38100" dir="2700000" algn="tl">
                    <a:srgbClr val="000000">
                      <a:alpha val="43137"/>
                    </a:srgbClr>
                  </a:outerShdw>
                </a:effectLst>
              </a:rPr>
              <a:t>W coasts </a:t>
            </a:r>
            <a:r>
              <a:rPr lang="en-US" sz="3200" dirty="0" err="1" smtClean="0">
                <a:solidFill>
                  <a:srgbClr val="000000"/>
                </a:solidFill>
                <a:effectLst>
                  <a:outerShdw blurRad="38100" dist="38100" dir="2700000" algn="tl">
                    <a:srgbClr val="000000">
                      <a:alpha val="43137"/>
                    </a:srgbClr>
                  </a:outerShdw>
                </a:effectLst>
              </a:rPr>
              <a:t>btwn</a:t>
            </a:r>
            <a:r>
              <a:rPr lang="en-US" sz="3200" dirty="0" smtClean="0">
                <a:solidFill>
                  <a:srgbClr val="000000"/>
                </a:solidFill>
                <a:effectLst>
                  <a:outerShdw blurRad="38100" dist="38100" dir="2700000" algn="tl">
                    <a:srgbClr val="000000">
                      <a:alpha val="43137"/>
                    </a:srgbClr>
                  </a:outerShdw>
                </a:effectLst>
              </a:rPr>
              <a:t> </a:t>
            </a:r>
            <a:r>
              <a:rPr lang="en-US" sz="3200" dirty="0">
                <a:solidFill>
                  <a:srgbClr val="000000"/>
                </a:solidFill>
                <a:effectLst>
                  <a:outerShdw blurRad="38100" dist="38100" dir="2700000" algn="tl">
                    <a:srgbClr val="000000">
                      <a:alpha val="43137"/>
                    </a:srgbClr>
                  </a:outerShdw>
                </a:effectLst>
              </a:rPr>
              <a:t>30° &amp; 40° </a:t>
            </a:r>
            <a:r>
              <a:rPr lang="en-US" sz="3200" dirty="0" smtClean="0">
                <a:solidFill>
                  <a:srgbClr val="000000"/>
                </a:solidFill>
                <a:effectLst>
                  <a:outerShdw blurRad="38100" dist="38100" dir="2700000" algn="tl">
                    <a:srgbClr val="000000">
                      <a:alpha val="43137"/>
                    </a:srgbClr>
                  </a:outerShdw>
                </a:effectLst>
              </a:rPr>
              <a:t>latitude</a:t>
            </a:r>
          </a:p>
          <a:p>
            <a:pPr marL="457200" indent="-457200">
              <a:spcBef>
                <a:spcPct val="0"/>
              </a:spcBef>
              <a:buFont typeface="Arial" panose="020B0604020202020204" pitchFamily="34" charset="0"/>
              <a:buChar char="•"/>
              <a:defRPr/>
            </a:pPr>
            <a:r>
              <a:rPr lang="en-US" sz="3200" dirty="0" smtClean="0">
                <a:solidFill>
                  <a:srgbClr val="000000"/>
                </a:solidFill>
                <a:effectLst>
                  <a:outerShdw blurRad="38100" dist="38100" dir="2700000" algn="tl">
                    <a:srgbClr val="000000">
                      <a:alpha val="43137"/>
                    </a:srgbClr>
                  </a:outerShdw>
                </a:effectLst>
              </a:rPr>
              <a:t>Long </a:t>
            </a:r>
            <a:r>
              <a:rPr lang="en-US" sz="3200" dirty="0">
                <a:solidFill>
                  <a:srgbClr val="000000"/>
                </a:solidFill>
                <a:effectLst>
                  <a:outerShdw blurRad="38100" dist="38100" dir="2700000" algn="tl">
                    <a:srgbClr val="000000">
                      <a:alpha val="43137"/>
                    </a:srgbClr>
                  </a:outerShdw>
                </a:effectLst>
              </a:rPr>
              <a:t>dry </a:t>
            </a:r>
            <a:r>
              <a:rPr lang="en-US" sz="3200" dirty="0" smtClean="0">
                <a:solidFill>
                  <a:srgbClr val="000000"/>
                </a:solidFill>
                <a:effectLst>
                  <a:outerShdw blurRad="38100" dist="38100" dir="2700000" algn="tl">
                    <a:srgbClr val="000000">
                      <a:alpha val="43137"/>
                    </a:srgbClr>
                  </a:outerShdw>
                </a:effectLst>
              </a:rPr>
              <a:t>summers</a:t>
            </a:r>
          </a:p>
          <a:p>
            <a:pPr marL="457200" indent="-457200">
              <a:spcBef>
                <a:spcPct val="0"/>
              </a:spcBef>
              <a:buFont typeface="Arial" panose="020B0604020202020204" pitchFamily="34" charset="0"/>
              <a:buChar char="•"/>
              <a:defRPr/>
            </a:pPr>
            <a:r>
              <a:rPr lang="en-US" sz="3200" dirty="0" smtClean="0">
                <a:solidFill>
                  <a:srgbClr val="000000"/>
                </a:solidFill>
                <a:effectLst>
                  <a:outerShdw blurRad="38100" dist="38100" dir="2700000" algn="tl">
                    <a:srgbClr val="000000">
                      <a:alpha val="43137"/>
                    </a:srgbClr>
                  </a:outerShdw>
                </a:effectLst>
              </a:rPr>
              <a:t>Mild </a:t>
            </a:r>
            <a:r>
              <a:rPr lang="en-US" sz="3200" dirty="0">
                <a:solidFill>
                  <a:srgbClr val="000000"/>
                </a:solidFill>
                <a:effectLst>
                  <a:outerShdw blurRad="38100" dist="38100" dir="2700000" algn="tl">
                    <a:srgbClr val="000000">
                      <a:alpha val="43137"/>
                    </a:srgbClr>
                  </a:outerShdw>
                </a:effectLst>
              </a:rPr>
              <a:t>wet </a:t>
            </a:r>
            <a:r>
              <a:rPr lang="en-US" sz="3200" dirty="0" smtClean="0">
                <a:solidFill>
                  <a:srgbClr val="000000"/>
                </a:solidFill>
                <a:effectLst>
                  <a:outerShdw blurRad="38100" dist="38100" dir="2700000" algn="tl">
                    <a:srgbClr val="000000">
                      <a:alpha val="43137"/>
                    </a:srgbClr>
                  </a:outerShdw>
                </a:effectLst>
              </a:rPr>
              <a:t>winters</a:t>
            </a:r>
          </a:p>
          <a:p>
            <a:pPr marL="457200" indent="-457200">
              <a:spcBef>
                <a:spcPct val="0"/>
              </a:spcBef>
              <a:buFont typeface="Arial" panose="020B0604020202020204" pitchFamily="34" charset="0"/>
              <a:buChar char="•"/>
              <a:defRPr/>
            </a:pPr>
            <a:r>
              <a:rPr lang="en-US" sz="3200" dirty="0" smtClean="0">
                <a:solidFill>
                  <a:srgbClr val="000000"/>
                </a:solidFill>
                <a:effectLst>
                  <a:outerShdw blurRad="38100" dist="38100" dir="2700000" algn="tl">
                    <a:srgbClr val="000000">
                      <a:alpha val="43137"/>
                    </a:srgbClr>
                  </a:outerShdw>
                </a:effectLst>
              </a:rPr>
              <a:t>2</a:t>
            </a:r>
            <a:r>
              <a:rPr lang="en-US" sz="3200" dirty="0">
                <a:solidFill>
                  <a:srgbClr val="000000"/>
                </a:solidFill>
                <a:effectLst>
                  <a:outerShdw blurRad="38100" dist="38100" dir="2700000" algn="tl">
                    <a:srgbClr val="000000">
                      <a:alpha val="43137"/>
                    </a:srgbClr>
                  </a:outerShdw>
                </a:effectLst>
              </a:rPr>
              <a:t>% earth’s </a:t>
            </a:r>
            <a:r>
              <a:rPr lang="en-US" sz="3200" dirty="0" smtClean="0">
                <a:solidFill>
                  <a:srgbClr val="000000"/>
                </a:solidFill>
                <a:effectLst>
                  <a:outerShdw blurRad="38100" dist="38100" dir="2700000" algn="tl">
                    <a:srgbClr val="000000">
                      <a:alpha val="43137"/>
                    </a:srgbClr>
                  </a:outerShdw>
                </a:effectLst>
              </a:rPr>
              <a:t>surface</a:t>
            </a:r>
          </a:p>
          <a:p>
            <a:pPr marL="457200" indent="-457200">
              <a:spcBef>
                <a:spcPct val="0"/>
              </a:spcBef>
              <a:buFont typeface="Arial" panose="020B0604020202020204" pitchFamily="34" charset="0"/>
              <a:buChar char="•"/>
              <a:defRPr/>
            </a:pPr>
            <a:r>
              <a:rPr lang="en-US" sz="3200" dirty="0" smtClean="0">
                <a:solidFill>
                  <a:srgbClr val="000000"/>
                </a:solidFill>
                <a:effectLst>
                  <a:outerShdw blurRad="38100" dist="38100" dir="2700000" algn="tl">
                    <a:srgbClr val="000000">
                      <a:alpha val="43137"/>
                    </a:srgbClr>
                  </a:outerShdw>
                </a:effectLst>
              </a:rPr>
              <a:t>20</a:t>
            </a:r>
            <a:r>
              <a:rPr lang="en-US" sz="3200" dirty="0">
                <a:solidFill>
                  <a:srgbClr val="000000"/>
                </a:solidFill>
                <a:effectLst>
                  <a:outerShdw blurRad="38100" dist="38100" dir="2700000" algn="tl">
                    <a:srgbClr val="000000">
                      <a:alpha val="43137"/>
                    </a:srgbClr>
                  </a:outerShdw>
                </a:effectLst>
              </a:rPr>
              <a:t>% of plant species</a:t>
            </a:r>
          </a:p>
        </p:txBody>
      </p:sp>
      <p:pic>
        <p:nvPicPr>
          <p:cNvPr id="2" name="Picture 1"/>
          <p:cNvPicPr>
            <a:picLocks noChangeAspect="1"/>
          </p:cNvPicPr>
          <p:nvPr/>
        </p:nvPicPr>
        <p:blipFill>
          <a:blip r:embed="rId3"/>
          <a:stretch>
            <a:fillRect/>
          </a:stretch>
        </p:blipFill>
        <p:spPr>
          <a:xfrm>
            <a:off x="4383541" y="2257168"/>
            <a:ext cx="7665389" cy="4476587"/>
          </a:xfrm>
          <a:prstGeom prst="rect">
            <a:avLst/>
          </a:prstGeom>
        </p:spPr>
      </p:pic>
    </p:spTree>
    <p:extLst>
      <p:ext uri="{BB962C8B-B14F-4D97-AF65-F5344CB8AC3E}">
        <p14:creationId xmlns:p14="http://schemas.microsoft.com/office/powerpoint/2010/main" val="3268854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133600" y="0"/>
            <a:ext cx="7772400" cy="533400"/>
          </a:xfrm>
        </p:spPr>
        <p:txBody>
          <a:bodyPr rtlCol="0">
            <a:normAutofit fontScale="90000"/>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rPr>
              <a:t>PERFECT CLIMATE</a:t>
            </a:r>
            <a:r>
              <a:rPr lang="en-US" dirty="0">
                <a:solidFill>
                  <a:schemeClr val="tx1"/>
                </a:solidFill>
                <a:effectLst>
                  <a:outerShdw blurRad="38100" dist="38100" dir="2700000" algn="tl">
                    <a:srgbClr val="000000">
                      <a:alpha val="43137"/>
                    </a:srgbClr>
                  </a:outerShdw>
                </a:effectLst>
              </a:rPr>
              <a:t>?</a:t>
            </a:r>
          </a:p>
        </p:txBody>
      </p:sp>
      <p:sp>
        <p:nvSpPr>
          <p:cNvPr id="36867" name="Rectangle 3"/>
          <p:cNvSpPr>
            <a:spLocks noGrp="1" noChangeArrowheads="1"/>
          </p:cNvSpPr>
          <p:nvPr>
            <p:ph type="body" idx="1"/>
          </p:nvPr>
        </p:nvSpPr>
        <p:spPr>
          <a:xfrm>
            <a:off x="2438400" y="762000"/>
            <a:ext cx="6934200" cy="5029200"/>
          </a:xfrm>
        </p:spPr>
        <p:txBody>
          <a:bodyPr rtlCol="0">
            <a:noAutofit/>
          </a:bodyPr>
          <a:lstStyle/>
          <a:p>
            <a:pPr eaLnBrk="1" fontAlgn="auto" hangingPunct="1">
              <a:spcAft>
                <a:spcPts val="0"/>
              </a:spcAft>
              <a:buNone/>
              <a:defRPr/>
            </a:pPr>
            <a:r>
              <a:rPr lang="en-US" sz="2400" i="1" dirty="0">
                <a:effectLst>
                  <a:outerShdw blurRad="38100" dist="38100" dir="2700000" algn="tl">
                    <a:srgbClr val="000000">
                      <a:alpha val="43137"/>
                    </a:srgbClr>
                  </a:outerShdw>
                </a:effectLst>
              </a:rPr>
              <a:t>It's true!  It's true!</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The crown has made it clear:</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The climate must be perfect all the year. </a:t>
            </a:r>
          </a:p>
          <a:p>
            <a:pPr eaLnBrk="1" fontAlgn="auto" hangingPunct="1">
              <a:spcAft>
                <a:spcPts val="0"/>
              </a:spcAft>
              <a:buNone/>
              <a:defRPr/>
            </a:pPr>
            <a:r>
              <a:rPr lang="en-US" sz="2400" i="1" dirty="0">
                <a:effectLst>
                  <a:outerShdw blurRad="38100" dist="38100" dir="2700000" algn="tl">
                    <a:srgbClr val="000000">
                      <a:alpha val="43137"/>
                    </a:srgbClr>
                  </a:outerShdw>
                </a:effectLst>
              </a:rPr>
              <a:t>A law was made a distant moon ago here,</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June, July and August cannot be too hot;</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And there's a legal limit to the snow here...</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In Camelot. </a:t>
            </a:r>
          </a:p>
          <a:p>
            <a:pPr eaLnBrk="1" fontAlgn="auto" hangingPunct="1">
              <a:spcAft>
                <a:spcPts val="0"/>
              </a:spcAft>
              <a:buNone/>
              <a:defRPr/>
            </a:pPr>
            <a:r>
              <a:rPr lang="en-US" sz="2400" i="1" dirty="0">
                <a:effectLst>
                  <a:outerShdw blurRad="38100" dist="38100" dir="2700000" algn="tl">
                    <a:srgbClr val="000000">
                      <a:alpha val="43137"/>
                    </a:srgbClr>
                  </a:outerShdw>
                </a:effectLst>
              </a:rPr>
              <a:t>The winter is forbidden till December...</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And exits March the second on the dot.</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By order summer lingers through September...</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In Camelot. </a:t>
            </a:r>
          </a:p>
          <a:p>
            <a:pPr eaLnBrk="1" fontAlgn="auto" hangingPunct="1">
              <a:spcAft>
                <a:spcPts val="0"/>
              </a:spcAft>
              <a:buNone/>
              <a:defRPr/>
            </a:pPr>
            <a:r>
              <a:rPr lang="en-US" sz="2400" i="1" dirty="0">
                <a:effectLst>
                  <a:outerShdw blurRad="38100" dist="38100" dir="2700000" algn="tl">
                    <a:srgbClr val="000000">
                      <a:alpha val="43137"/>
                    </a:srgbClr>
                  </a:outerShdw>
                </a:effectLst>
              </a:rPr>
              <a:t>The rain may never fall till after sundown,</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By eight the morning fog must disappear.</a:t>
            </a:r>
          </a:p>
          <a:p>
            <a:pPr eaLnBrk="1" fontAlgn="auto" hangingPunct="1">
              <a:spcAft>
                <a:spcPts val="0"/>
              </a:spcAft>
              <a:buNone/>
              <a:defRPr/>
            </a:pPr>
            <a:r>
              <a:rPr lang="en-US" sz="2400" i="1" dirty="0">
                <a:effectLst>
                  <a:outerShdw blurRad="38100" dist="38100" dir="2700000" algn="tl">
                    <a:srgbClr val="000000">
                      <a:alpha val="43137"/>
                    </a:srgbClr>
                  </a:outerShdw>
                </a:effectLst>
              </a:rPr>
              <a:t>In short, there's simply not, A more congenial spot</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for happy </a:t>
            </a:r>
            <a:r>
              <a:rPr lang="en-US" sz="2400" i="1" dirty="0" err="1">
                <a:effectLst>
                  <a:outerShdw blurRad="38100" dist="38100" dir="2700000" algn="tl">
                    <a:srgbClr val="000000">
                      <a:alpha val="43137"/>
                    </a:srgbClr>
                  </a:outerShdw>
                </a:effectLst>
              </a:rPr>
              <a:t>everaftering</a:t>
            </a:r>
            <a:r>
              <a:rPr lang="en-US" sz="2400" i="1" dirty="0">
                <a:effectLst>
                  <a:outerShdw blurRad="38100" dist="38100" dir="2700000" algn="tl">
                    <a:srgbClr val="000000">
                      <a:alpha val="43137"/>
                    </a:srgbClr>
                  </a:outerShdw>
                </a:effectLst>
              </a:rPr>
              <a:t> than here …In Camelot.</a:t>
            </a:r>
            <a:r>
              <a:rPr lang="en-US" sz="24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567544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blinds(horizontal)">
                                      <p:cBhvr>
                                        <p:cTn id="7" dur="500"/>
                                        <p:tgtEl>
                                          <p:spTgt spid="368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6867">
                                            <p:txEl>
                                              <p:pRg st="1" end="1"/>
                                            </p:txEl>
                                          </p:spTgt>
                                        </p:tgtEl>
                                        <p:attrNameLst>
                                          <p:attrName>style.visibility</p:attrName>
                                        </p:attrNameLst>
                                      </p:cBhvr>
                                      <p:to>
                                        <p:strVal val="visible"/>
                                      </p:to>
                                    </p:set>
                                    <p:animEffect transition="in" filter="blinds(horizontal)">
                                      <p:cBhvr>
                                        <p:cTn id="10" dur="500"/>
                                        <p:tgtEl>
                                          <p:spTgt spid="368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6867">
                                            <p:txEl>
                                              <p:pRg st="2" end="2"/>
                                            </p:txEl>
                                          </p:spTgt>
                                        </p:tgtEl>
                                        <p:attrNameLst>
                                          <p:attrName>style.visibility</p:attrName>
                                        </p:attrNameLst>
                                      </p:cBhvr>
                                      <p:to>
                                        <p:strVal val="visible"/>
                                      </p:to>
                                    </p:set>
                                    <p:animEffect transition="in" filter="blinds(horizontal)">
                                      <p:cBhvr>
                                        <p:cTn id="13" dur="500"/>
                                        <p:tgtEl>
                                          <p:spTgt spid="3686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6867">
                                            <p:txEl>
                                              <p:pRg st="3" end="3"/>
                                            </p:txEl>
                                          </p:spTgt>
                                        </p:tgtEl>
                                        <p:attrNameLst>
                                          <p:attrName>style.visibility</p:attrName>
                                        </p:attrNameLst>
                                      </p:cBhvr>
                                      <p:to>
                                        <p:strVal val="visible"/>
                                      </p:to>
                                    </p:set>
                                    <p:animEffect transition="in" filter="blinds(horizontal)">
                                      <p:cBhvr>
                                        <p:cTn id="16" dur="500"/>
                                        <p:tgtEl>
                                          <p:spTgt spid="3686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animEffect transition="in" filter="blinds(horizontal)">
                                      <p:cBhvr>
                                        <p:cTn id="19" dur="500"/>
                                        <p:tgtEl>
                                          <p:spTgt spid="36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0" y="0"/>
            <a:ext cx="9144000" cy="628650"/>
          </a:xfrm>
        </p:spPr>
        <p:txBody>
          <a:bodyPr rtlCol="0">
            <a:normAutofit fontScale="90000"/>
          </a:bodyPr>
          <a:lstStyle/>
          <a:p>
            <a:pPr eaLnBrk="1" fontAlgn="auto" hangingPunct="1">
              <a:spcAft>
                <a:spcPts val="0"/>
              </a:spcAft>
              <a:defRPr/>
            </a:pPr>
            <a:r>
              <a:rPr lang="en-US" b="1" dirty="0" smtClean="0">
                <a:solidFill>
                  <a:schemeClr val="tx1"/>
                </a:solidFill>
                <a:effectLst>
                  <a:outerShdw blurRad="38100" dist="38100" dir="2700000" algn="tl">
                    <a:srgbClr val="000000">
                      <a:alpha val="43137"/>
                    </a:srgbClr>
                  </a:outerShdw>
                </a:effectLst>
              </a:rPr>
              <a:t>Perfect Climate?</a:t>
            </a:r>
            <a:endParaRPr lang="en-US" b="1" dirty="0">
              <a:solidFill>
                <a:schemeClr val="tx1"/>
              </a:solidFill>
              <a:effectLst>
                <a:outerShdw blurRad="38100" dist="38100" dir="2700000" algn="tl">
                  <a:srgbClr val="000000">
                    <a:alpha val="43137"/>
                  </a:srgbClr>
                </a:outerShdw>
              </a:effectLst>
            </a:endParaRPr>
          </a:p>
        </p:txBody>
      </p:sp>
      <p:sp>
        <p:nvSpPr>
          <p:cNvPr id="68611" name="Rectangle 3"/>
          <p:cNvSpPr>
            <a:spLocks noGrp="1" noChangeArrowheads="1"/>
          </p:cNvSpPr>
          <p:nvPr>
            <p:ph type="body" idx="1"/>
          </p:nvPr>
        </p:nvSpPr>
        <p:spPr>
          <a:xfrm>
            <a:off x="1524000" y="856890"/>
            <a:ext cx="7772400" cy="5029200"/>
          </a:xfrm>
        </p:spPr>
        <p:txBody>
          <a:bodyPr rtlCol="0">
            <a:noAutofit/>
          </a:bodyPr>
          <a:lstStyle/>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What is the “best” climate?</a:t>
            </a:r>
          </a:p>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Worst?</a:t>
            </a:r>
          </a:p>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United States?</a:t>
            </a:r>
          </a:p>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Other parts of the world?</a:t>
            </a:r>
          </a:p>
        </p:txBody>
      </p:sp>
    </p:spTree>
    <p:extLst>
      <p:ext uri="{BB962C8B-B14F-4D97-AF65-F5344CB8AC3E}">
        <p14:creationId xmlns:p14="http://schemas.microsoft.com/office/powerpoint/2010/main" val="34409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linds(horizontal)">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blinds(horizontal)">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7" dur="500"/>
                                        <p:tgtEl>
                                          <p:spTgt spid="686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8611">
                                            <p:txEl>
                                              <p:pRg st="3" end="3"/>
                                            </p:txEl>
                                          </p:spTgt>
                                        </p:tgtEl>
                                        <p:attrNameLst>
                                          <p:attrName>style.visibility</p:attrName>
                                        </p:attrNameLst>
                                      </p:cBhvr>
                                      <p:to>
                                        <p:strVal val="visible"/>
                                      </p:to>
                                    </p:set>
                                    <p:animEffect transition="in" filter="blinds(horizontal)">
                                      <p:cBhvr>
                                        <p:cTn id="22"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0" y="0"/>
            <a:ext cx="9144000" cy="628650"/>
          </a:xfrm>
        </p:spPr>
        <p:txBody>
          <a:bodyPr rtlCol="0">
            <a:normAutofit fontScale="90000"/>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rPr>
              <a:t>CAMELOT CLIMATE INDEX</a:t>
            </a:r>
          </a:p>
        </p:txBody>
      </p:sp>
      <p:sp>
        <p:nvSpPr>
          <p:cNvPr id="68611" name="Rectangle 3"/>
          <p:cNvSpPr>
            <a:spLocks noGrp="1" noChangeArrowheads="1"/>
          </p:cNvSpPr>
          <p:nvPr>
            <p:ph type="body" idx="1"/>
          </p:nvPr>
        </p:nvSpPr>
        <p:spPr>
          <a:xfrm>
            <a:off x="750496" y="706288"/>
            <a:ext cx="4960189" cy="5029200"/>
          </a:xfrm>
        </p:spPr>
        <p:txBody>
          <a:bodyPr rtlCol="0">
            <a:noAutofit/>
          </a:bodyPr>
          <a:lstStyle/>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Weighted Index</a:t>
            </a:r>
          </a:p>
          <a:p>
            <a:pPr eaLnBrk="1" fontAlgn="auto" hangingPunct="1">
              <a:spcAft>
                <a:spcPts val="0"/>
              </a:spcAft>
              <a:buFont typeface="Arial" pitchFamily="34" charset="0"/>
              <a:buChar char="•"/>
              <a:defRPr/>
            </a:pPr>
            <a:r>
              <a:rPr lang="en-US" dirty="0">
                <a:effectLst>
                  <a:outerShdw blurRad="38100" dist="38100" dir="2700000" algn="tl">
                    <a:srgbClr val="000000">
                      <a:alpha val="43137"/>
                    </a:srgbClr>
                  </a:outerShdw>
                </a:effectLst>
              </a:rPr>
              <a:t>Human </a:t>
            </a:r>
            <a:r>
              <a:rPr lang="en-US" dirty="0" smtClean="0">
                <a:effectLst>
                  <a:outerShdw blurRad="38100" dist="38100" dir="2700000" algn="tl">
                    <a:srgbClr val="000000">
                      <a:alpha val="43137"/>
                    </a:srgbClr>
                  </a:outerShdw>
                </a:effectLst>
              </a:rPr>
              <a:t>Comfort</a:t>
            </a:r>
          </a:p>
          <a:p>
            <a:pPr eaLnBrk="1" fontAlgn="auto" hangingPunct="1">
              <a:spcAft>
                <a:spcPts val="0"/>
              </a:spcAft>
              <a:buFont typeface="Arial" pitchFamily="34" charset="0"/>
              <a:buChar char="•"/>
              <a:defRPr/>
            </a:pPr>
            <a:r>
              <a:rPr lang="en-US" dirty="0" smtClean="0">
                <a:effectLst>
                  <a:outerShdw blurRad="38100" dist="38100" dir="2700000" algn="tl">
                    <a:srgbClr val="000000">
                      <a:alpha val="43137"/>
                    </a:srgbClr>
                  </a:outerShdw>
                </a:effectLst>
              </a:rPr>
              <a:t>100 = “perfect” climate</a:t>
            </a:r>
            <a:endParaRPr lang="en-US" dirty="0">
              <a:effectLst>
                <a:outerShdw blurRad="38100" dist="38100" dir="2700000" algn="tl">
                  <a:srgbClr val="000000">
                    <a:alpha val="43137"/>
                  </a:srgbClr>
                </a:outerShdw>
              </a:effectLst>
            </a:endParaRPr>
          </a:p>
        </p:txBody>
      </p:sp>
      <p:sp>
        <p:nvSpPr>
          <p:cNvPr id="4" name="Rectangle 3"/>
          <p:cNvSpPr txBox="1">
            <a:spLocks noChangeArrowheads="1"/>
          </p:cNvSpPr>
          <p:nvPr/>
        </p:nvSpPr>
        <p:spPr>
          <a:xfrm>
            <a:off x="5578879" y="706288"/>
            <a:ext cx="5909095" cy="5029200"/>
          </a:xfrm>
          <a:prstGeom prst="rect">
            <a:avLst/>
          </a:prstGeom>
        </p:spPr>
        <p:txBody>
          <a:bodyPr rtlCol="0">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auto" hangingPunct="1">
              <a:spcAft>
                <a:spcPts val="0"/>
              </a:spcAft>
              <a:buFont typeface="Arial" pitchFamily="34" charset="0"/>
              <a:buChar char="•"/>
              <a:defRPr/>
            </a:pPr>
            <a:r>
              <a:rPr lang="en-US" kern="0" dirty="0" smtClean="0">
                <a:effectLst>
                  <a:outerShdw blurRad="38100" dist="38100" dir="2700000" algn="tl">
                    <a:srgbClr val="000000">
                      <a:alpha val="43137"/>
                    </a:srgbClr>
                  </a:outerShdw>
                </a:effectLst>
              </a:rPr>
              <a:t>Factors</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Temp Humidity Index  (10%)</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No. Days &gt; 90 (15%)</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Avg. Min Temp (5%)</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No. Days &lt;32 (20%)</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Avg. Annual Rainfall (15%)</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No. Days of Rain (5%)</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Avg. Annual Snowfall (5%)</a:t>
            </a:r>
          </a:p>
          <a:p>
            <a:pPr lvl="1" eaLnBrk="1" fontAlgn="auto" hangingPunct="1">
              <a:spcAft>
                <a:spcPts val="0"/>
              </a:spcAft>
              <a:buFont typeface="Arial" pitchFamily="34" charset="0"/>
              <a:buChar char="–"/>
              <a:defRPr/>
            </a:pPr>
            <a:r>
              <a:rPr lang="en-US" sz="3200" kern="0" dirty="0" smtClean="0">
                <a:effectLst>
                  <a:outerShdw blurRad="38100" dist="38100" dir="2700000" algn="tl">
                    <a:srgbClr val="000000">
                      <a:alpha val="43137"/>
                    </a:srgbClr>
                  </a:outerShdw>
                </a:effectLst>
              </a:rPr>
              <a:t>% of Possible Sunshine (25%)</a:t>
            </a:r>
          </a:p>
        </p:txBody>
      </p:sp>
    </p:spTree>
    <p:extLst>
      <p:ext uri="{BB962C8B-B14F-4D97-AF65-F5344CB8AC3E}">
        <p14:creationId xmlns:p14="http://schemas.microsoft.com/office/powerpoint/2010/main" val="3153890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linds(horizontal)">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blinds(horizontal)">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7" dur="500"/>
                                        <p:tgtEl>
                                          <p:spTgt spid="686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linds(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linds(horizontal)">
                                      <p:cBhvr>
                                        <p:cTn id="32" dur="500"/>
                                        <p:tgtEl>
                                          <p:spTgt spid="4">
                                            <p:txEl>
                                              <p:pRg st="2" end="2"/>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linds(horizontal)">
                                      <p:cBhvr>
                                        <p:cTn id="35" dur="500"/>
                                        <p:tgtEl>
                                          <p:spTgt spid="4">
                                            <p:txEl>
                                              <p:pRg st="3" end="3"/>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linds(horizontal)">
                                      <p:cBhvr>
                                        <p:cTn id="38" dur="500"/>
                                        <p:tgtEl>
                                          <p:spTgt spid="4">
                                            <p:txEl>
                                              <p:pRg st="4" end="4"/>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blinds(horizontal)">
                                      <p:cBhvr>
                                        <p:cTn id="41" dur="500"/>
                                        <p:tgtEl>
                                          <p:spTgt spid="4">
                                            <p:txEl>
                                              <p:pRg st="5" end="5"/>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blinds(horizontal)">
                                      <p:cBhvr>
                                        <p:cTn id="44" dur="500"/>
                                        <p:tgtEl>
                                          <p:spTgt spid="4">
                                            <p:txEl>
                                              <p:pRg st="6" end="6"/>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blinds(horizontal)">
                                      <p:cBhvr>
                                        <p:cTn id="47" dur="500"/>
                                        <p:tgtEl>
                                          <p:spTgt spid="4">
                                            <p:txEl>
                                              <p:pRg st="7" end="7"/>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blinds(horizontal)">
                                      <p:cBhvr>
                                        <p:cTn id="5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09800" y="0"/>
            <a:ext cx="7772400" cy="762000"/>
          </a:xfrm>
          <a:solidFill>
            <a:schemeClr val="bg1"/>
          </a:solidFill>
        </p:spPr>
        <p:txBody>
          <a:bodyPr rtlCol="0">
            <a:normAutofit/>
          </a:bodyPr>
          <a:lstStyle/>
          <a:p>
            <a:pPr eaLnBrk="1" fontAlgn="auto" hangingPunct="1">
              <a:spcAft>
                <a:spcPts val="0"/>
              </a:spcAft>
              <a:defRPr/>
            </a:pPr>
            <a:r>
              <a:rPr lang="en-US" sz="4000" b="1" dirty="0">
                <a:solidFill>
                  <a:srgbClr val="0070C0"/>
                </a:solidFill>
                <a:effectLst>
                  <a:outerShdw blurRad="38100" dist="38100" dir="2700000" algn="tl">
                    <a:srgbClr val="000000">
                      <a:alpha val="43137"/>
                    </a:srgbClr>
                  </a:outerShdw>
                </a:effectLst>
              </a:rPr>
              <a:t>CAMELOT CLIMATE INDEX</a:t>
            </a:r>
          </a:p>
        </p:txBody>
      </p:sp>
      <p:pic>
        <p:nvPicPr>
          <p:cNvPr id="36864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47700"/>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110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8369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3" descr="15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43" name="Text Box 7"/>
          <p:cNvSpPr txBox="1">
            <a:spLocks noChangeArrowheads="1"/>
          </p:cNvSpPr>
          <p:nvPr/>
        </p:nvSpPr>
        <p:spPr bwMode="auto">
          <a:xfrm>
            <a:off x="1485900" y="-9525"/>
            <a:ext cx="9144000" cy="13239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4000" b="1"/>
              <a:t>THE EARTH’S CHANGING CLIMATE</a:t>
            </a:r>
            <a:br>
              <a:rPr lang="en-US" altLang="en-US" sz="4000" b="1"/>
            </a:br>
            <a:r>
              <a:rPr lang="en-US" altLang="en-US" sz="4000" b="1"/>
              <a:t>Chapter 13</a:t>
            </a:r>
            <a:endParaRPr lang="en-US" altLang="en-US" sz="4000"/>
          </a:p>
        </p:txBody>
      </p:sp>
    </p:spTree>
    <p:extLst>
      <p:ext uri="{BB962C8B-B14F-4D97-AF65-F5344CB8AC3E}">
        <p14:creationId xmlns:p14="http://schemas.microsoft.com/office/powerpoint/2010/main" val="1488972482"/>
      </p:ext>
    </p:extLst>
  </p:cSld>
  <p:clrMapOvr>
    <a:masterClrMapping/>
  </p:clrMapOvr>
  <p:transition>
    <p:pull dir="l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1981200" y="0"/>
            <a:ext cx="8229600" cy="685800"/>
          </a:xfrm>
        </p:spPr>
        <p:txBody>
          <a:bodyPr/>
          <a:lstStyle/>
          <a:p>
            <a:pPr>
              <a:defRPr/>
            </a:pPr>
            <a:r>
              <a:rPr lang="en-US" sz="4000" dirty="0">
                <a:effectLst>
                  <a:outerShdw blurRad="38100" dist="38100" dir="2700000" algn="tl">
                    <a:srgbClr val="000000">
                      <a:alpha val="43137"/>
                    </a:srgbClr>
                  </a:outerShdw>
                </a:effectLst>
              </a:rPr>
              <a:t>Climate Change vs. Global Warming</a:t>
            </a:r>
          </a:p>
        </p:txBody>
      </p:sp>
      <p:sp>
        <p:nvSpPr>
          <p:cNvPr id="5" name="Rectangle 3"/>
          <p:cNvSpPr txBox="1">
            <a:spLocks noChangeArrowheads="1"/>
          </p:cNvSpPr>
          <p:nvPr/>
        </p:nvSpPr>
        <p:spPr bwMode="auto">
          <a:xfrm>
            <a:off x="943231" y="1031789"/>
            <a:ext cx="78692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342900" indent="-342900">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r>
              <a:rPr lang="en-US" altLang="en-US" sz="3200" dirty="0"/>
              <a:t>Climate Change: </a:t>
            </a:r>
          </a:p>
          <a:p>
            <a:pPr lvl="1"/>
            <a:r>
              <a:rPr lang="en-US" altLang="en-US" sz="3200" dirty="0"/>
              <a:t> Changes in climate of the past, present or future associated with </a:t>
            </a:r>
            <a:r>
              <a:rPr lang="en-US" altLang="en-US" sz="3200" u="sng" dirty="0"/>
              <a:t>natural </a:t>
            </a:r>
            <a:r>
              <a:rPr lang="en-US" altLang="en-US" sz="3200" dirty="0"/>
              <a:t>or </a:t>
            </a:r>
            <a:r>
              <a:rPr lang="en-US" altLang="en-US" sz="3200" u="sng" dirty="0"/>
              <a:t>anthropogenic </a:t>
            </a:r>
            <a:r>
              <a:rPr lang="en-US" altLang="en-US" sz="3200" dirty="0"/>
              <a:t>(human) factors</a:t>
            </a:r>
          </a:p>
          <a:p>
            <a:pPr lvl="1"/>
            <a:endParaRPr lang="en-US" altLang="en-US" sz="3200" dirty="0"/>
          </a:p>
          <a:p>
            <a:r>
              <a:rPr lang="en-US" altLang="en-US" sz="3200" dirty="0"/>
              <a:t>Global Warming:</a:t>
            </a:r>
          </a:p>
          <a:p>
            <a:pPr lvl="1"/>
            <a:r>
              <a:rPr lang="en-US" altLang="en-US" sz="3200" dirty="0"/>
              <a:t> Warming of the 20</a:t>
            </a:r>
            <a:r>
              <a:rPr lang="en-US" altLang="en-US" sz="3200" baseline="30000" dirty="0"/>
              <a:t>th</a:t>
            </a:r>
            <a:r>
              <a:rPr lang="en-US" altLang="en-US" sz="3200" dirty="0"/>
              <a:t> and 21</a:t>
            </a:r>
            <a:r>
              <a:rPr lang="en-US" altLang="en-US" sz="3200" baseline="30000" dirty="0"/>
              <a:t>st</a:t>
            </a:r>
            <a:r>
              <a:rPr lang="en-US" altLang="en-US" sz="3200" dirty="0"/>
              <a:t> century </a:t>
            </a:r>
            <a:r>
              <a:rPr lang="en-US" altLang="en-US" sz="3200" u="sng" dirty="0"/>
              <a:t>associated with anthropogenic activities</a:t>
            </a:r>
            <a:r>
              <a:rPr lang="en-US" altLang="en-US" sz="3200" dirty="0"/>
              <a:t>.</a:t>
            </a:r>
          </a:p>
          <a:p>
            <a:pPr>
              <a:buFontTx/>
              <a:buNone/>
            </a:pPr>
            <a:endParaRPr lang="en-US" altLang="en-US" sz="1800" dirty="0"/>
          </a:p>
        </p:txBody>
      </p:sp>
    </p:spTree>
    <p:extLst>
      <p:ext uri="{BB962C8B-B14F-4D97-AF65-F5344CB8AC3E}">
        <p14:creationId xmlns:p14="http://schemas.microsoft.com/office/powerpoint/2010/main" val="33098759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smtClean="0">
                <a:effectLst>
                  <a:outerShdw blurRad="38100" dist="38100" dir="2700000" algn="tl">
                    <a:srgbClr val="000000">
                      <a:alpha val="43137"/>
                    </a:srgbClr>
                  </a:outerShdw>
                </a:effectLst>
              </a:rPr>
              <a:t>Climate Change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12727" y="909699"/>
            <a:ext cx="10700019" cy="4525963"/>
          </a:xfrm>
        </p:spPr>
        <p:txBody>
          <a:bodyPr rtlCol="0">
            <a:noAutofit/>
          </a:bodyPr>
          <a:lstStyle/>
          <a:p>
            <a:pPr eaLnBrk="1" fontAlgn="auto" hangingPunct="1">
              <a:spcAft>
                <a:spcPts val="0"/>
              </a:spcAft>
              <a:defRPr/>
            </a:pPr>
            <a:r>
              <a:rPr lang="en-US" sz="4000" b="1" i="1" dirty="0">
                <a:solidFill>
                  <a:srgbClr val="FF0000"/>
                </a:solidFill>
              </a:rPr>
              <a:t>Climate change is complicated</a:t>
            </a:r>
          </a:p>
          <a:p>
            <a:pPr eaLnBrk="1" fontAlgn="auto" hangingPunct="1">
              <a:spcAft>
                <a:spcPts val="0"/>
              </a:spcAft>
              <a:defRPr/>
            </a:pPr>
            <a:r>
              <a:rPr lang="en-US" dirty="0" smtClean="0"/>
              <a:t>Change impacts some areas more than others</a:t>
            </a:r>
          </a:p>
          <a:p>
            <a:pPr eaLnBrk="1" fontAlgn="auto" hangingPunct="1">
              <a:spcAft>
                <a:spcPts val="0"/>
              </a:spcAft>
              <a:defRPr/>
            </a:pPr>
            <a:r>
              <a:rPr lang="en-US" dirty="0" smtClean="0"/>
              <a:t>Human perspective is relative</a:t>
            </a:r>
          </a:p>
          <a:p>
            <a:pPr eaLnBrk="1" fontAlgn="auto" hangingPunct="1">
              <a:spcAft>
                <a:spcPts val="0"/>
              </a:spcAft>
              <a:buNone/>
              <a:defRPr/>
            </a:pPr>
            <a:r>
              <a:rPr lang="en-US" dirty="0" smtClean="0"/>
              <a:t>	- short lifetimes</a:t>
            </a:r>
          </a:p>
          <a:p>
            <a:pPr eaLnBrk="1" fontAlgn="auto" hangingPunct="1">
              <a:spcAft>
                <a:spcPts val="0"/>
              </a:spcAft>
              <a:defRPr/>
            </a:pPr>
            <a:r>
              <a:rPr lang="en-US" dirty="0" smtClean="0"/>
              <a:t>GCMs (Global Climate Models) produce multiple outcomes</a:t>
            </a:r>
          </a:p>
          <a:p>
            <a:pPr marL="0" indent="0" eaLnBrk="1" fontAlgn="auto" hangingPunct="1">
              <a:spcAft>
                <a:spcPts val="0"/>
              </a:spcAft>
              <a:buNone/>
              <a:defRPr/>
            </a:pPr>
            <a:endParaRPr lang="en-US" dirty="0" smtClean="0">
              <a:effectLst>
                <a:outerShdw blurRad="38100" dist="38100" dir="2700000" algn="tl">
                  <a:srgbClr val="000000">
                    <a:alpha val="43137"/>
                  </a:srgbClr>
                </a:outerShdw>
              </a:effectLst>
            </a:endParaRP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277350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a:effectLst>
                  <a:outerShdw blurRad="38100" dist="38100" dir="2700000" algn="tl">
                    <a:srgbClr val="000000">
                      <a:alpha val="43137"/>
                    </a:srgbClr>
                  </a:outerShdw>
                </a:effectLst>
              </a:rPr>
              <a:t>Looking into the Past</a:t>
            </a:r>
          </a:p>
        </p:txBody>
      </p:sp>
      <p:sp>
        <p:nvSpPr>
          <p:cNvPr id="6147" name="Rectangle 3"/>
          <p:cNvSpPr>
            <a:spLocks noGrp="1" noChangeArrowheads="1"/>
          </p:cNvSpPr>
          <p:nvPr>
            <p:ph type="body" idx="1"/>
          </p:nvPr>
        </p:nvSpPr>
        <p:spPr>
          <a:xfrm>
            <a:off x="619897" y="694038"/>
            <a:ext cx="10706585" cy="4525963"/>
          </a:xfrm>
        </p:spPr>
        <p:txBody>
          <a:bodyPr rtlCol="0">
            <a:noAutofit/>
          </a:bodyPr>
          <a:lstStyle/>
          <a:p>
            <a:pPr eaLnBrk="1" fontAlgn="auto" hangingPunct="1">
              <a:lnSpc>
                <a:spcPct val="90000"/>
              </a:lnSpc>
              <a:spcAft>
                <a:spcPts val="0"/>
              </a:spcAft>
              <a:defRPr/>
            </a:pPr>
            <a:r>
              <a:rPr lang="en-US" dirty="0">
                <a:effectLst>
                  <a:outerShdw blurRad="38100" dist="38100" dir="2700000" algn="tl">
                    <a:srgbClr val="000000">
                      <a:alpha val="43137"/>
                    </a:srgbClr>
                  </a:outerShdw>
                </a:effectLst>
              </a:rPr>
              <a:t>Use caution – </a:t>
            </a:r>
          </a:p>
          <a:p>
            <a:pPr lvl="1" eaLnBrk="1" fontAlgn="auto" hangingPunct="1">
              <a:lnSpc>
                <a:spcPct val="90000"/>
              </a:lnSpc>
              <a:spcAft>
                <a:spcPts val="0"/>
              </a:spcAft>
              <a:buFont typeface="Arial" panose="020B0604020202020204" pitchFamily="34" charset="0"/>
              <a:buChar char="•"/>
              <a:defRPr/>
            </a:pPr>
            <a:r>
              <a:rPr lang="en-US" sz="3200" dirty="0" smtClean="0">
                <a:effectLst>
                  <a:outerShdw blurRad="38100" dist="38100" dir="2700000" algn="tl">
                    <a:srgbClr val="000000">
                      <a:alpha val="43137"/>
                    </a:srgbClr>
                  </a:outerShdw>
                </a:effectLst>
              </a:rPr>
              <a:t>Alternative explanations </a:t>
            </a:r>
            <a:r>
              <a:rPr lang="en-US" sz="3200" dirty="0">
                <a:effectLst>
                  <a:outerShdw blurRad="38100" dist="38100" dir="2700000" algn="tl">
                    <a:srgbClr val="000000">
                      <a:alpha val="43137"/>
                    </a:srgbClr>
                  </a:outerShdw>
                </a:effectLst>
              </a:rPr>
              <a:t>other than climate change!</a:t>
            </a:r>
          </a:p>
          <a:p>
            <a:pPr eaLnBrk="1" fontAlgn="auto" hangingPunct="1">
              <a:lnSpc>
                <a:spcPct val="90000"/>
              </a:lnSpc>
              <a:spcAft>
                <a:spcPts val="0"/>
              </a:spcAft>
              <a:defRPr/>
            </a:pPr>
            <a:r>
              <a:rPr lang="en-US" dirty="0">
                <a:effectLst>
                  <a:outerShdw blurRad="38100" dist="38100" dir="2700000" algn="tl">
                    <a:srgbClr val="000000">
                      <a:alpha val="43137"/>
                    </a:srgbClr>
                  </a:outerShdw>
                </a:effectLst>
              </a:rPr>
              <a:t>For example:</a:t>
            </a:r>
          </a:p>
          <a:p>
            <a:pPr lvl="1" eaLnBrk="1" fontAlgn="auto" hangingPunct="1">
              <a:lnSpc>
                <a:spcPct val="90000"/>
              </a:lnSpc>
              <a:spcAft>
                <a:spcPts val="0"/>
              </a:spcAft>
              <a:defRPr/>
            </a:pPr>
            <a:r>
              <a:rPr lang="en-US" sz="3200" dirty="0" smtClean="0">
                <a:effectLst>
                  <a:outerShdw blurRad="38100" dist="38100" dir="2700000" algn="tl">
                    <a:srgbClr val="000000">
                      <a:alpha val="43137"/>
                    </a:srgbClr>
                  </a:outerShdw>
                </a:effectLst>
              </a:rPr>
              <a:t>In </a:t>
            </a:r>
            <a:r>
              <a:rPr lang="en-US" sz="3200" dirty="0">
                <a:effectLst>
                  <a:outerShdw blurRad="38100" dist="38100" dir="2700000" algn="tl">
                    <a:srgbClr val="000000">
                      <a:alpha val="43137"/>
                    </a:srgbClr>
                  </a:outerShdw>
                </a:effectLst>
              </a:rPr>
              <a:t>17th &amp; 18th centuries, the river Thames in London </a:t>
            </a:r>
            <a:r>
              <a:rPr lang="en-US" sz="3200" dirty="0" smtClean="0">
                <a:effectLst>
                  <a:outerShdw blurRad="38100" dist="38100" dir="2700000" algn="tl">
                    <a:srgbClr val="000000">
                      <a:alpha val="43137"/>
                    </a:srgbClr>
                  </a:outerShdw>
                </a:effectLst>
              </a:rPr>
              <a:t>usually froze </a:t>
            </a:r>
            <a:r>
              <a:rPr lang="en-US" sz="3200" dirty="0">
                <a:effectLst>
                  <a:outerShdw blurRad="38100" dist="38100" dir="2700000" algn="tl">
                    <a:srgbClr val="000000">
                      <a:alpha val="43137"/>
                    </a:srgbClr>
                  </a:outerShdw>
                </a:effectLst>
              </a:rPr>
              <a:t>in </a:t>
            </a:r>
            <a:r>
              <a:rPr lang="en-US" sz="3200" dirty="0" smtClean="0">
                <a:effectLst>
                  <a:outerShdw blurRad="38100" dist="38100" dir="2700000" algn="tl">
                    <a:srgbClr val="000000">
                      <a:alpha val="43137"/>
                    </a:srgbClr>
                  </a:outerShdw>
                </a:effectLst>
              </a:rPr>
              <a:t>winter</a:t>
            </a:r>
          </a:p>
          <a:p>
            <a:pPr lvl="2" eaLnBrk="1" fontAlgn="auto" hangingPunct="1">
              <a:lnSpc>
                <a:spcPct val="90000"/>
              </a:lnSpc>
              <a:spcAft>
                <a:spcPts val="0"/>
              </a:spcAft>
              <a:defRPr/>
            </a:pPr>
            <a:r>
              <a:rPr lang="en-US" sz="3200" dirty="0">
                <a:effectLst>
                  <a:outerShdw blurRad="38100" dist="38100" dir="2700000" algn="tl">
                    <a:srgbClr val="000000">
                      <a:alpha val="43137"/>
                    </a:srgbClr>
                  </a:outerShdw>
                </a:effectLst>
              </a:rPr>
              <a:t>Were winters much colder?</a:t>
            </a:r>
          </a:p>
          <a:p>
            <a:pPr lvl="2" eaLnBrk="1" fontAlgn="auto" hangingPunct="1">
              <a:lnSpc>
                <a:spcPct val="90000"/>
              </a:lnSpc>
              <a:spcAft>
                <a:spcPts val="0"/>
              </a:spcAft>
              <a:defRPr/>
            </a:pPr>
            <a:r>
              <a:rPr lang="en-US" sz="3200" dirty="0">
                <a:effectLst>
                  <a:outerShdw blurRad="38100" dist="38100" dir="2700000" algn="tl">
                    <a:srgbClr val="000000">
                      <a:alpha val="43137"/>
                    </a:srgbClr>
                  </a:outerShdw>
                </a:effectLst>
              </a:rPr>
              <a:t>Or:</a:t>
            </a:r>
          </a:p>
          <a:p>
            <a:pPr lvl="3" eaLnBrk="1" fontAlgn="auto" hangingPunct="1">
              <a:lnSpc>
                <a:spcPct val="90000"/>
              </a:lnSpc>
              <a:spcAft>
                <a:spcPts val="0"/>
              </a:spcAft>
              <a:defRPr/>
            </a:pPr>
            <a:r>
              <a:rPr lang="en-US" sz="3200" dirty="0">
                <a:effectLst>
                  <a:outerShdw blurRad="38100" dist="38100" dir="2700000" algn="tl">
                    <a:srgbClr val="000000">
                      <a:alpha val="43137"/>
                    </a:srgbClr>
                  </a:outerShdw>
                </a:effectLst>
              </a:rPr>
              <a:t> Did Old London bridge slow river flow down</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a:p>
            <a:pPr lvl="3" eaLnBrk="1" fontAlgn="auto" hangingPunct="1">
              <a:lnSpc>
                <a:spcPct val="90000"/>
              </a:lnSpc>
              <a:spcAft>
                <a:spcPts val="0"/>
              </a:spcAft>
              <a:defRPr/>
            </a:pPr>
            <a:r>
              <a:rPr lang="en-US" sz="3200" dirty="0">
                <a:effectLst>
                  <a:outerShdw blurRad="38100" dist="38100" dir="2700000" algn="tl">
                    <a:srgbClr val="000000">
                      <a:alpha val="43137"/>
                    </a:srgbClr>
                  </a:outerShdw>
                </a:effectLst>
              </a:rPr>
              <a:t> Lack of embankments make river wider?</a:t>
            </a:r>
          </a:p>
          <a:p>
            <a:pPr lvl="3" eaLnBrk="1" fontAlgn="auto" hangingPunct="1">
              <a:lnSpc>
                <a:spcPct val="90000"/>
              </a:lnSpc>
              <a:spcAft>
                <a:spcPts val="0"/>
              </a:spcAft>
              <a:defRPr/>
            </a:pPr>
            <a:r>
              <a:rPr lang="en-US" sz="3200" dirty="0">
                <a:effectLst>
                  <a:outerShdw blurRad="38100" dist="38100" dir="2700000" algn="tl">
                    <a:srgbClr val="000000">
                      <a:alpha val="43137"/>
                    </a:srgbClr>
                  </a:outerShdw>
                </a:effectLst>
              </a:rPr>
              <a:t> Lack of waste heat from industrial plants?</a:t>
            </a:r>
          </a:p>
        </p:txBody>
      </p:sp>
    </p:spTree>
    <p:extLst>
      <p:ext uri="{BB962C8B-B14F-4D97-AF65-F5344CB8AC3E}">
        <p14:creationId xmlns:p14="http://schemas.microsoft.com/office/powerpoint/2010/main" val="15121624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animEffect transition="in" filter="fade">
                                      <p:cBhvr>
                                        <p:cTn id="7" dur="500"/>
                                        <p:tgtEl>
                                          <p:spTgt spid="614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4" end="4"/>
                                            </p:txEl>
                                          </p:spTgt>
                                        </p:tgtEl>
                                        <p:attrNameLst>
                                          <p:attrName>style.visibility</p:attrName>
                                        </p:attrNameLst>
                                      </p:cBhvr>
                                      <p:to>
                                        <p:strVal val="visible"/>
                                      </p:to>
                                    </p:set>
                                    <p:animEffect transition="in" filter="fade">
                                      <p:cBhvr>
                                        <p:cTn id="12" dur="500"/>
                                        <p:tgtEl>
                                          <p:spTgt spid="614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xEl>
                                              <p:pRg st="5" end="5"/>
                                            </p:txEl>
                                          </p:spTgt>
                                        </p:tgtEl>
                                        <p:attrNameLst>
                                          <p:attrName>style.visibility</p:attrName>
                                        </p:attrNameLst>
                                      </p:cBhvr>
                                      <p:to>
                                        <p:strVal val="visible"/>
                                      </p:to>
                                    </p:set>
                                    <p:animEffect transition="in" filter="fade">
                                      <p:cBhvr>
                                        <p:cTn id="17" dur="500"/>
                                        <p:tgtEl>
                                          <p:spTgt spid="614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7">
                                            <p:txEl>
                                              <p:pRg st="6" end="6"/>
                                            </p:txEl>
                                          </p:spTgt>
                                        </p:tgtEl>
                                        <p:attrNameLst>
                                          <p:attrName>style.visibility</p:attrName>
                                        </p:attrNameLst>
                                      </p:cBhvr>
                                      <p:to>
                                        <p:strVal val="visible"/>
                                      </p:to>
                                    </p:set>
                                    <p:animEffect transition="in" filter="fade">
                                      <p:cBhvr>
                                        <p:cTn id="22" dur="500"/>
                                        <p:tgtEl>
                                          <p:spTgt spid="614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7">
                                            <p:txEl>
                                              <p:pRg st="7" end="7"/>
                                            </p:txEl>
                                          </p:spTgt>
                                        </p:tgtEl>
                                        <p:attrNameLst>
                                          <p:attrName>style.visibility</p:attrName>
                                        </p:attrNameLst>
                                      </p:cBhvr>
                                      <p:to>
                                        <p:strVal val="visible"/>
                                      </p:to>
                                    </p:set>
                                    <p:animEffect transition="in" filter="fade">
                                      <p:cBhvr>
                                        <p:cTn id="27" dur="500"/>
                                        <p:tgtEl>
                                          <p:spTgt spid="614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7">
                                            <p:txEl>
                                              <p:pRg st="8" end="8"/>
                                            </p:txEl>
                                          </p:spTgt>
                                        </p:tgtEl>
                                        <p:attrNameLst>
                                          <p:attrName>style.visibility</p:attrName>
                                        </p:attrNameLst>
                                      </p:cBhvr>
                                      <p:to>
                                        <p:strVal val="visible"/>
                                      </p:to>
                                    </p:set>
                                    <p:animEffect transition="in" filter="fade">
                                      <p:cBhvr>
                                        <p:cTn id="32"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Principal Air Pollutants</a:t>
            </a:r>
          </a:p>
        </p:txBody>
      </p:sp>
      <p:sp>
        <p:nvSpPr>
          <p:cNvPr id="296963" name="Rectangle 3"/>
          <p:cNvSpPr>
            <a:spLocks noGrp="1" noRot="1" noChangeArrowheads="1"/>
          </p:cNvSpPr>
          <p:nvPr>
            <p:ph type="body" idx="1"/>
          </p:nvPr>
        </p:nvSpPr>
        <p:spPr>
          <a:xfrm>
            <a:off x="1533331" y="874908"/>
            <a:ext cx="8229600"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3200" dirty="0"/>
              <a:t>Primary and Secondary pollutants</a:t>
            </a:r>
          </a:p>
          <a:p>
            <a:pPr eaLnBrk="1" hangingPunct="1">
              <a:defRPr/>
            </a:pPr>
            <a:r>
              <a:rPr lang="en-US" altLang="en-US" sz="3200" dirty="0"/>
              <a:t>Particulate matter</a:t>
            </a:r>
          </a:p>
          <a:p>
            <a:pPr lvl="1" eaLnBrk="1" hangingPunct="1">
              <a:defRPr/>
            </a:pPr>
            <a:r>
              <a:rPr lang="en-US" altLang="en-US" sz="3200" dirty="0"/>
              <a:t>PM10, </a:t>
            </a:r>
            <a:r>
              <a:rPr lang="en-US" altLang="en-US" sz="3200" dirty="0" smtClean="0"/>
              <a:t>PM2.5 (10 microns and 2.5 microns)</a:t>
            </a:r>
            <a:endParaRPr lang="en-US" altLang="en-US" sz="3200" dirty="0"/>
          </a:p>
          <a:p>
            <a:pPr eaLnBrk="1" hangingPunct="1">
              <a:defRPr/>
            </a:pPr>
            <a:r>
              <a:rPr lang="en-US" altLang="en-US" sz="3200" dirty="0"/>
              <a:t>Carbon monoxide</a:t>
            </a:r>
          </a:p>
          <a:p>
            <a:pPr eaLnBrk="1" hangingPunct="1">
              <a:defRPr/>
            </a:pPr>
            <a:r>
              <a:rPr lang="en-US" altLang="en-US" sz="3200" dirty="0"/>
              <a:t>Sulfur dioxide</a:t>
            </a:r>
          </a:p>
          <a:p>
            <a:pPr eaLnBrk="1" hangingPunct="1">
              <a:lnSpc>
                <a:spcPct val="90000"/>
              </a:lnSpc>
              <a:defRPr/>
            </a:pPr>
            <a:r>
              <a:rPr lang="en-US" altLang="en-US" sz="3200" dirty="0"/>
              <a:t>Volatile Organic Compounds</a:t>
            </a:r>
          </a:p>
          <a:p>
            <a:pPr eaLnBrk="1" hangingPunct="1">
              <a:lnSpc>
                <a:spcPct val="90000"/>
              </a:lnSpc>
              <a:defRPr/>
            </a:pPr>
            <a:r>
              <a:rPr lang="en-US" altLang="en-US" sz="3200" dirty="0"/>
              <a:t>Nitrogen oxides</a:t>
            </a:r>
          </a:p>
          <a:p>
            <a:pPr eaLnBrk="1" hangingPunct="1">
              <a:defRPr/>
            </a:pPr>
            <a:endParaRPr lang="en-US" altLang="en-US" dirty="0" smtClean="0"/>
          </a:p>
        </p:txBody>
      </p:sp>
      <p:sp>
        <p:nvSpPr>
          <p:cNvPr id="5" name="5-Point Star 4"/>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932863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smtClean="0">
                <a:effectLst>
                  <a:outerShdw blurRad="38100" dist="38100" dir="2700000" algn="tl">
                    <a:srgbClr val="000000">
                      <a:alpha val="43137"/>
                    </a:srgbClr>
                  </a:outerShdw>
                </a:effectLst>
              </a:rPr>
              <a:t>Reconstructing </a:t>
            </a:r>
            <a:r>
              <a:rPr lang="en-US" dirty="0">
                <a:effectLst>
                  <a:outerShdw blurRad="38100" dist="38100" dir="2700000" algn="tl">
                    <a:srgbClr val="000000">
                      <a:alpha val="43137"/>
                    </a:srgbClr>
                  </a:outerShdw>
                </a:effectLst>
              </a:rPr>
              <a:t>Past Climates</a:t>
            </a:r>
          </a:p>
        </p:txBody>
      </p:sp>
      <p:sp>
        <p:nvSpPr>
          <p:cNvPr id="7171" name="Rectangle 3"/>
          <p:cNvSpPr>
            <a:spLocks noGrp="1" noChangeArrowheads="1"/>
          </p:cNvSpPr>
          <p:nvPr>
            <p:ph type="body" idx="1"/>
          </p:nvPr>
        </p:nvSpPr>
        <p:spPr>
          <a:xfrm>
            <a:off x="615778" y="694038"/>
            <a:ext cx="8763000" cy="4525963"/>
          </a:xfrm>
        </p:spPr>
        <p:txBody>
          <a:bodyPr/>
          <a:lstStyle/>
          <a:p>
            <a:pPr eaLnBrk="1" hangingPunct="1">
              <a:lnSpc>
                <a:spcPct val="80000"/>
              </a:lnSpc>
              <a:defRPr/>
            </a:pPr>
            <a:r>
              <a:rPr lang="en-US" dirty="0"/>
              <a:t>Instruments records </a:t>
            </a:r>
          </a:p>
          <a:p>
            <a:pPr eaLnBrk="1" hangingPunct="1">
              <a:lnSpc>
                <a:spcPct val="80000"/>
              </a:lnSpc>
              <a:defRPr/>
            </a:pPr>
            <a:r>
              <a:rPr lang="en-US" dirty="0"/>
              <a:t>Proxy measurements</a:t>
            </a:r>
          </a:p>
          <a:p>
            <a:pPr lvl="1" eaLnBrk="1" hangingPunct="1">
              <a:lnSpc>
                <a:spcPct val="80000"/>
              </a:lnSpc>
              <a:buFont typeface="Arial" panose="020B0604020202020204" pitchFamily="34" charset="0"/>
              <a:buChar char="•"/>
              <a:defRPr/>
            </a:pPr>
            <a:r>
              <a:rPr lang="en-US" sz="3200" dirty="0" smtClean="0"/>
              <a:t>Tree rings</a:t>
            </a:r>
          </a:p>
          <a:p>
            <a:pPr lvl="1" eaLnBrk="1" hangingPunct="1">
              <a:lnSpc>
                <a:spcPct val="80000"/>
              </a:lnSpc>
              <a:buFont typeface="Arial" panose="020B0604020202020204" pitchFamily="34" charset="0"/>
              <a:buChar char="•"/>
              <a:defRPr/>
            </a:pPr>
            <a:r>
              <a:rPr lang="en-US" sz="3200" dirty="0" smtClean="0"/>
              <a:t>Ice cores</a:t>
            </a:r>
          </a:p>
          <a:p>
            <a:pPr eaLnBrk="1" hangingPunct="1">
              <a:lnSpc>
                <a:spcPct val="80000"/>
              </a:lnSpc>
              <a:defRPr/>
            </a:pPr>
            <a:r>
              <a:rPr lang="en-US" dirty="0"/>
              <a:t>Plate tectonics (folding, faulting) and erosion complicates the picture</a:t>
            </a:r>
          </a:p>
          <a:p>
            <a:pPr lvl="1" eaLnBrk="1" hangingPunct="1">
              <a:lnSpc>
                <a:spcPct val="80000"/>
              </a:lnSpc>
              <a:defRPr/>
            </a:pPr>
            <a:r>
              <a:rPr lang="en-US" sz="3200" dirty="0" smtClean="0"/>
              <a:t>Record confused or destroyed  (90-99% eroded)</a:t>
            </a:r>
          </a:p>
          <a:p>
            <a:pPr lvl="1" eaLnBrk="1" hangingPunct="1">
              <a:lnSpc>
                <a:spcPct val="80000"/>
              </a:lnSpc>
              <a:defRPr/>
            </a:pPr>
            <a:r>
              <a:rPr lang="en-US" sz="3200" dirty="0" smtClean="0"/>
              <a:t>Little remains from first 90% of Earth’s lifetime</a:t>
            </a:r>
          </a:p>
          <a:p>
            <a:pPr lvl="1" eaLnBrk="1" hangingPunct="1">
              <a:lnSpc>
                <a:spcPct val="80000"/>
              </a:lnSpc>
              <a:defRPr/>
            </a:pPr>
            <a:endParaRPr lang="en-US" sz="3200" dirty="0" smtClean="0"/>
          </a:p>
          <a:p>
            <a:pPr lvl="1" eaLnBrk="1" hangingPunct="1">
              <a:lnSpc>
                <a:spcPct val="80000"/>
              </a:lnSpc>
              <a:defRPr/>
            </a:pPr>
            <a:r>
              <a:rPr lang="en-US" sz="3200" dirty="0" smtClean="0"/>
              <a:t>Changes  in arrangement of continents and oceans</a:t>
            </a:r>
          </a:p>
        </p:txBody>
      </p:sp>
    </p:spTree>
    <p:extLst>
      <p:ext uri="{BB962C8B-B14F-4D97-AF65-F5344CB8AC3E}">
        <p14:creationId xmlns:p14="http://schemas.microsoft.com/office/powerpoint/2010/main" val="2377677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500"/>
                                        <p:tgtEl>
                                          <p:spTgt spid="717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xEl>
                                              <p:pRg st="2" end="2"/>
                                            </p:txEl>
                                          </p:spTgt>
                                        </p:tgtEl>
                                        <p:attrNameLst>
                                          <p:attrName>style.visibility</p:attrName>
                                        </p:attrNameLst>
                                      </p:cBhvr>
                                      <p:to>
                                        <p:strVal val="visible"/>
                                      </p:to>
                                    </p:set>
                                    <p:animEffect transition="in" filter="fade">
                                      <p:cBhvr>
                                        <p:cTn id="10" dur="500"/>
                                        <p:tgtEl>
                                          <p:spTgt spid="717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animEffect transition="in" filter="fade">
                                      <p:cBhvr>
                                        <p:cTn id="13" dur="500"/>
                                        <p:tgtEl>
                                          <p:spTgt spid="7171">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171">
                                            <p:txEl>
                                              <p:pRg st="4" end="4"/>
                                            </p:txEl>
                                          </p:spTgt>
                                        </p:tgtEl>
                                        <p:attrNameLst>
                                          <p:attrName>style.visibility</p:attrName>
                                        </p:attrNameLst>
                                      </p:cBhvr>
                                      <p:to>
                                        <p:strVal val="visible"/>
                                      </p:to>
                                    </p:set>
                                    <p:animEffect transition="in" filter="fade">
                                      <p:cBhvr>
                                        <p:cTn id="18" dur="500"/>
                                        <p:tgtEl>
                                          <p:spTgt spid="717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animEffect transition="in" filter="fade">
                                      <p:cBhvr>
                                        <p:cTn id="21" dur="500"/>
                                        <p:tgtEl>
                                          <p:spTgt spid="717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1">
                                            <p:txEl>
                                              <p:pRg st="6" end="6"/>
                                            </p:txEl>
                                          </p:spTgt>
                                        </p:tgtEl>
                                        <p:attrNameLst>
                                          <p:attrName>style.visibility</p:attrName>
                                        </p:attrNameLst>
                                      </p:cBhvr>
                                      <p:to>
                                        <p:strVal val="visible"/>
                                      </p:to>
                                    </p:set>
                                    <p:animEffect transition="in" filter="fade">
                                      <p:cBhvr>
                                        <p:cTn id="24" dur="500"/>
                                        <p:tgtEl>
                                          <p:spTgt spid="7171">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171">
                                            <p:txEl>
                                              <p:pRg st="8" end="8"/>
                                            </p:txEl>
                                          </p:spTgt>
                                        </p:tgtEl>
                                        <p:attrNameLst>
                                          <p:attrName>style.visibility</p:attrName>
                                        </p:attrNameLst>
                                      </p:cBhvr>
                                      <p:to>
                                        <p:strVal val="visible"/>
                                      </p:to>
                                    </p:set>
                                    <p:animEffect transition="in" filter="fade">
                                      <p:cBhvr>
                                        <p:cTn id="2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a:effectLst>
                  <a:outerShdw blurRad="38100" dist="38100" dir="2700000" algn="tl">
                    <a:srgbClr val="000000">
                      <a:alpha val="43137"/>
                    </a:srgbClr>
                  </a:outerShdw>
                </a:effectLst>
              </a:rPr>
              <a:t>Ice Age</a:t>
            </a:r>
          </a:p>
        </p:txBody>
      </p:sp>
      <p:sp>
        <p:nvSpPr>
          <p:cNvPr id="10243" name="Rectangle 3"/>
          <p:cNvSpPr>
            <a:spLocks noGrp="1" noChangeArrowheads="1"/>
          </p:cNvSpPr>
          <p:nvPr>
            <p:ph type="body" idx="1"/>
          </p:nvPr>
        </p:nvSpPr>
        <p:spPr>
          <a:xfrm>
            <a:off x="2209800" y="914401"/>
            <a:ext cx="8458200" cy="4525963"/>
          </a:xfrm>
        </p:spPr>
        <p:txBody>
          <a:bodyPr/>
          <a:lstStyle/>
          <a:p>
            <a:pPr eaLnBrk="1" hangingPunct="1">
              <a:defRPr/>
            </a:pPr>
            <a:r>
              <a:rPr lang="en-US" sz="2800"/>
              <a:t>Times in Earth’s history when ice covered a large part of the Earth’s surface</a:t>
            </a:r>
          </a:p>
          <a:p>
            <a:pPr eaLnBrk="1" hangingPunct="1">
              <a:defRPr/>
            </a:pPr>
            <a:r>
              <a:rPr lang="en-US" sz="2800"/>
              <a:t>First proposed by Swiss naturalist Louis Agassiz</a:t>
            </a:r>
          </a:p>
          <a:p>
            <a:pPr lvl="1" eaLnBrk="1" hangingPunct="1">
              <a:buFont typeface="Arial" panose="020B0604020202020204" pitchFamily="34" charset="0"/>
              <a:buChar char="•"/>
              <a:defRPr/>
            </a:pPr>
            <a:r>
              <a:rPr lang="en-US" smtClean="0"/>
              <a:t>“Erratics” – rocks found in unusual areas</a:t>
            </a:r>
          </a:p>
          <a:p>
            <a:pPr lvl="1" eaLnBrk="1" hangingPunct="1">
              <a:buFont typeface="Arial" panose="020B0604020202020204" pitchFamily="34" charset="0"/>
              <a:buChar char="•"/>
              <a:defRPr/>
            </a:pPr>
            <a:r>
              <a:rPr lang="en-US" smtClean="0"/>
              <a:t>Found blocks of granite transported 100 kilometers from Alps </a:t>
            </a:r>
          </a:p>
        </p:txBody>
      </p:sp>
      <p:cxnSp>
        <p:nvCxnSpPr>
          <p:cNvPr id="3" name="Straight Connector 2"/>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71827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57400" y="0"/>
            <a:ext cx="8229600" cy="762000"/>
          </a:xfrm>
        </p:spPr>
        <p:txBody>
          <a:bodyPr rtlCol="0">
            <a:normAutofit/>
          </a:bodyPr>
          <a:lstStyle/>
          <a:p>
            <a:pPr eaLnBrk="1" fontAlgn="auto" hangingPunct="1">
              <a:spcAft>
                <a:spcPts val="0"/>
              </a:spcAft>
              <a:defRPr/>
            </a:pPr>
            <a:r>
              <a:rPr lang="en-US" sz="4000" dirty="0">
                <a:effectLst>
                  <a:outerShdw blurRad="38100" dist="38100" dir="2700000" algn="tl">
                    <a:srgbClr val="000000">
                      <a:alpha val="43137"/>
                    </a:srgbClr>
                  </a:outerShdw>
                </a:effectLst>
              </a:rPr>
              <a:t>From 2.7 to 1.8 Billion Years Ago</a:t>
            </a:r>
          </a:p>
        </p:txBody>
      </p:sp>
      <p:sp>
        <p:nvSpPr>
          <p:cNvPr id="11267" name="Rectangle 3"/>
          <p:cNvSpPr>
            <a:spLocks noGrp="1" noChangeArrowheads="1"/>
          </p:cNvSpPr>
          <p:nvPr>
            <p:ph type="body" idx="1"/>
          </p:nvPr>
        </p:nvSpPr>
        <p:spPr>
          <a:xfrm>
            <a:off x="2057400" y="914401"/>
            <a:ext cx="8610600" cy="4525963"/>
          </a:xfrm>
        </p:spPr>
        <p:txBody>
          <a:bodyPr/>
          <a:lstStyle/>
          <a:p>
            <a:pPr eaLnBrk="1" hangingPunct="1">
              <a:defRPr/>
            </a:pPr>
            <a:r>
              <a:rPr lang="en-US" smtClean="0"/>
              <a:t>“Snowball Earth”:  Widespread, global glaciation</a:t>
            </a:r>
          </a:p>
          <a:p>
            <a:pPr eaLnBrk="1" hangingPunct="1">
              <a:defRPr/>
            </a:pPr>
            <a:r>
              <a:rPr lang="en-US" smtClean="0"/>
              <a:t>Evidence of glaciers in parts of Africa located near the Equator at the time</a:t>
            </a:r>
          </a:p>
          <a:p>
            <a:pPr eaLnBrk="1" hangingPunct="1">
              <a:defRPr/>
            </a:pPr>
            <a:r>
              <a:rPr lang="en-US" smtClean="0"/>
              <a:t>3 discrete glaciations found in Wyoming between 2.5 and 2.2 billion years ago</a:t>
            </a:r>
          </a:p>
        </p:txBody>
      </p:sp>
      <p:cxnSp>
        <p:nvCxnSpPr>
          <p:cNvPr id="4" name="Straight Connector 3"/>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35805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57400" y="0"/>
            <a:ext cx="8229600" cy="7620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Sudden Shift in Climate</a:t>
            </a:r>
          </a:p>
        </p:txBody>
      </p:sp>
      <p:sp>
        <p:nvSpPr>
          <p:cNvPr id="12291" name="Rectangle 3"/>
          <p:cNvSpPr>
            <a:spLocks noGrp="1" noChangeArrowheads="1"/>
          </p:cNvSpPr>
          <p:nvPr>
            <p:ph type="body" idx="1"/>
          </p:nvPr>
        </p:nvSpPr>
        <p:spPr>
          <a:xfrm>
            <a:off x="2209800" y="990601"/>
            <a:ext cx="8229600" cy="4525963"/>
          </a:xfrm>
        </p:spPr>
        <p:txBody>
          <a:bodyPr/>
          <a:lstStyle/>
          <a:p>
            <a:pPr eaLnBrk="1" hangingPunct="1">
              <a:defRPr/>
            </a:pPr>
            <a:r>
              <a:rPr lang="en-US" b="1" i="1" smtClean="0"/>
              <a:t>Catastrophic </a:t>
            </a:r>
            <a:r>
              <a:rPr lang="en-US" smtClean="0"/>
              <a:t>event caused increase in CO</a:t>
            </a:r>
            <a:r>
              <a:rPr lang="en-US" baseline="-25000" smtClean="0"/>
              <a:t>2</a:t>
            </a:r>
            <a:endParaRPr lang="en-US" smtClean="0"/>
          </a:p>
          <a:p>
            <a:pPr eaLnBrk="1" hangingPunct="1">
              <a:defRPr/>
            </a:pPr>
            <a:r>
              <a:rPr lang="en-US" smtClean="0"/>
              <a:t>Earth remained free of ice caps for 1 billion years</a:t>
            </a:r>
          </a:p>
          <a:p>
            <a:pPr eaLnBrk="1" hangingPunct="1">
              <a:defRPr/>
            </a:pPr>
            <a:r>
              <a:rPr lang="en-US" smtClean="0"/>
              <a:t>Snowball Earth appeared again – several ice ages observed following warm-up</a:t>
            </a:r>
          </a:p>
          <a:p>
            <a:pPr eaLnBrk="1" hangingPunct="1">
              <a:defRPr/>
            </a:pPr>
            <a:r>
              <a:rPr lang="en-US" smtClean="0"/>
              <a:t>“Cambrian explosion” – after last ice age in this period, acceleration in evolution observed</a:t>
            </a:r>
          </a:p>
        </p:txBody>
      </p:sp>
      <p:cxnSp>
        <p:nvCxnSpPr>
          <p:cNvPr id="4" name="Straight Connector 3"/>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838096"/>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0"/>
            <a:ext cx="8229600" cy="914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The Big Five</a:t>
            </a:r>
          </a:p>
        </p:txBody>
      </p:sp>
      <p:sp>
        <p:nvSpPr>
          <p:cNvPr id="13315" name="Rectangle 3"/>
          <p:cNvSpPr>
            <a:spLocks noGrp="1" noChangeArrowheads="1"/>
          </p:cNvSpPr>
          <p:nvPr>
            <p:ph type="body" idx="1"/>
          </p:nvPr>
        </p:nvSpPr>
        <p:spPr>
          <a:xfrm>
            <a:off x="2438400" y="1143001"/>
            <a:ext cx="8229600" cy="4525963"/>
          </a:xfrm>
        </p:spPr>
        <p:txBody>
          <a:bodyPr/>
          <a:lstStyle/>
          <a:p>
            <a:pPr eaLnBrk="1" hangingPunct="1">
              <a:defRPr/>
            </a:pPr>
            <a:r>
              <a:rPr lang="en-US" smtClean="0"/>
              <a:t>Five clearly established events of mass extinction</a:t>
            </a:r>
          </a:p>
          <a:p>
            <a:pPr eaLnBrk="1" hangingPunct="1">
              <a:defRPr/>
            </a:pPr>
            <a:r>
              <a:rPr lang="en-US" smtClean="0"/>
              <a:t>During last 600 million years, 99.9% of all previous species died</a:t>
            </a:r>
          </a:p>
          <a:p>
            <a:pPr eaLnBrk="1" hangingPunct="1">
              <a:defRPr/>
            </a:pPr>
            <a:r>
              <a:rPr lang="en-US" smtClean="0"/>
              <a:t>Now:  1 million species,  75% insects</a:t>
            </a:r>
          </a:p>
        </p:txBody>
      </p:sp>
      <p:cxnSp>
        <p:nvCxnSpPr>
          <p:cNvPr id="4" name="Straight Connector 3"/>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792991"/>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0"/>
            <a:ext cx="8229600" cy="914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100 Million Years Ago</a:t>
            </a:r>
          </a:p>
        </p:txBody>
      </p:sp>
      <p:sp>
        <p:nvSpPr>
          <p:cNvPr id="14339" name="Rectangle 3"/>
          <p:cNvSpPr>
            <a:spLocks noGrp="1" noChangeArrowheads="1"/>
          </p:cNvSpPr>
          <p:nvPr>
            <p:ph type="body" idx="1"/>
          </p:nvPr>
        </p:nvSpPr>
        <p:spPr>
          <a:xfrm>
            <a:off x="2438400" y="1143001"/>
            <a:ext cx="8229600" cy="4525963"/>
          </a:xfrm>
        </p:spPr>
        <p:txBody>
          <a:bodyPr/>
          <a:lstStyle/>
          <a:p>
            <a:pPr eaLnBrk="1" hangingPunct="1">
              <a:defRPr/>
            </a:pPr>
            <a:r>
              <a:rPr lang="en-US" sz="2800"/>
              <a:t>Warmest climate period supported by proxy data</a:t>
            </a:r>
          </a:p>
          <a:p>
            <a:pPr eaLnBrk="1" hangingPunct="1">
              <a:defRPr/>
            </a:pPr>
            <a:r>
              <a:rPr lang="en-US" sz="2800"/>
              <a:t>6º C to 12º C warmer than present day</a:t>
            </a:r>
          </a:p>
          <a:p>
            <a:pPr eaLnBrk="1" hangingPunct="1">
              <a:defRPr/>
            </a:pPr>
            <a:r>
              <a:rPr lang="en-US" sz="2800"/>
              <a:t>Configuration of continents played a role</a:t>
            </a:r>
          </a:p>
          <a:p>
            <a:pPr lvl="1" eaLnBrk="1" hangingPunct="1">
              <a:defRPr/>
            </a:pPr>
            <a:r>
              <a:rPr lang="en-US" smtClean="0"/>
              <a:t> Equatorial seaway</a:t>
            </a:r>
          </a:p>
          <a:p>
            <a:pPr eaLnBrk="1" hangingPunct="1">
              <a:defRPr/>
            </a:pPr>
            <a:r>
              <a:rPr lang="en-US" sz="2800"/>
              <a:t>Today</a:t>
            </a:r>
          </a:p>
          <a:p>
            <a:pPr lvl="1" eaLnBrk="1" hangingPunct="1">
              <a:defRPr/>
            </a:pPr>
            <a:r>
              <a:rPr lang="en-US" smtClean="0"/>
              <a:t>Circumpolar ocean current around Antarctica makes Antarctica colder than the Arctic</a:t>
            </a:r>
          </a:p>
        </p:txBody>
      </p:sp>
      <p:cxnSp>
        <p:nvCxnSpPr>
          <p:cNvPr id="4" name="Straight Connector 3"/>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93254"/>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0"/>
            <a:ext cx="8229600" cy="914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End of the Mesozoic</a:t>
            </a:r>
          </a:p>
        </p:txBody>
      </p:sp>
      <p:sp>
        <p:nvSpPr>
          <p:cNvPr id="15363" name="Rectangle 3"/>
          <p:cNvSpPr>
            <a:spLocks noGrp="1" noChangeArrowheads="1"/>
          </p:cNvSpPr>
          <p:nvPr>
            <p:ph type="body" idx="1"/>
          </p:nvPr>
        </p:nvSpPr>
        <p:spPr>
          <a:xfrm>
            <a:off x="2438400" y="1143001"/>
            <a:ext cx="8229600" cy="4602163"/>
          </a:xfrm>
        </p:spPr>
        <p:txBody>
          <a:bodyPr/>
          <a:lstStyle/>
          <a:p>
            <a:pPr eaLnBrk="1" hangingPunct="1">
              <a:defRPr/>
            </a:pPr>
            <a:r>
              <a:rPr lang="en-US" smtClean="0"/>
              <a:t>248 to 65 Million Years Ago</a:t>
            </a:r>
          </a:p>
          <a:p>
            <a:pPr eaLnBrk="1" hangingPunct="1">
              <a:defRPr/>
            </a:pPr>
            <a:r>
              <a:rPr lang="en-US" smtClean="0"/>
              <a:t>Sudden cooling observed</a:t>
            </a:r>
          </a:p>
          <a:p>
            <a:pPr eaLnBrk="1" hangingPunct="1">
              <a:defRPr/>
            </a:pPr>
            <a:r>
              <a:rPr lang="en-US" smtClean="0"/>
              <a:t>One of the “Big Five”</a:t>
            </a:r>
          </a:p>
          <a:p>
            <a:pPr eaLnBrk="1" hangingPunct="1">
              <a:defRPr/>
            </a:pPr>
            <a:r>
              <a:rPr lang="en-US" smtClean="0"/>
              <a:t>Dinosaurs extinct</a:t>
            </a:r>
          </a:p>
        </p:txBody>
      </p:sp>
      <p:cxnSp>
        <p:nvCxnSpPr>
          <p:cNvPr id="4" name="Straight Connector 3"/>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779267"/>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0"/>
            <a:ext cx="8229600" cy="914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Pleistocene</a:t>
            </a:r>
          </a:p>
        </p:txBody>
      </p:sp>
      <p:sp>
        <p:nvSpPr>
          <p:cNvPr id="16387" name="Rectangle 3"/>
          <p:cNvSpPr>
            <a:spLocks noGrp="1" noChangeArrowheads="1"/>
          </p:cNvSpPr>
          <p:nvPr>
            <p:ph type="body" idx="1"/>
          </p:nvPr>
        </p:nvSpPr>
        <p:spPr>
          <a:xfrm>
            <a:off x="2438400" y="1066800"/>
            <a:ext cx="8229600" cy="5105400"/>
          </a:xfrm>
        </p:spPr>
        <p:txBody>
          <a:bodyPr/>
          <a:lstStyle/>
          <a:p>
            <a:pPr eaLnBrk="1" hangingPunct="1">
              <a:lnSpc>
                <a:spcPct val="80000"/>
              </a:lnSpc>
              <a:defRPr/>
            </a:pPr>
            <a:r>
              <a:rPr lang="en-US" sz="2800"/>
              <a:t>1.8 million to ~10,000 years ago</a:t>
            </a:r>
          </a:p>
          <a:p>
            <a:pPr eaLnBrk="1" hangingPunct="1">
              <a:lnSpc>
                <a:spcPct val="80000"/>
              </a:lnSpc>
              <a:defRPr/>
            </a:pPr>
            <a:r>
              <a:rPr lang="en-US" sz="2800"/>
              <a:t>Repeated ice ages – 32% of Earth covered by ice</a:t>
            </a:r>
          </a:p>
          <a:p>
            <a:pPr lvl="1" eaLnBrk="1" hangingPunct="1">
              <a:lnSpc>
                <a:spcPct val="80000"/>
              </a:lnSpc>
              <a:defRPr/>
            </a:pPr>
            <a:r>
              <a:rPr lang="en-US" smtClean="0"/>
              <a:t>Evidence of 7 glacial periods</a:t>
            </a:r>
          </a:p>
          <a:p>
            <a:pPr lvl="1" eaLnBrk="1" hangingPunct="1">
              <a:lnSpc>
                <a:spcPct val="80000"/>
              </a:lnSpc>
              <a:defRPr/>
            </a:pPr>
            <a:r>
              <a:rPr lang="en-US" smtClean="0"/>
              <a:t>Each glacial period occurs every 100,000 years</a:t>
            </a:r>
          </a:p>
          <a:p>
            <a:pPr lvl="1" eaLnBrk="1" hangingPunct="1">
              <a:lnSpc>
                <a:spcPct val="80000"/>
              </a:lnSpc>
              <a:defRPr/>
            </a:pPr>
            <a:r>
              <a:rPr lang="en-US" smtClean="0"/>
              <a:t>Each glacial period had substantial fluctuations in climate – from extreme cold to near interglacial warmth.</a:t>
            </a:r>
          </a:p>
          <a:p>
            <a:pPr eaLnBrk="1" hangingPunct="1">
              <a:lnSpc>
                <a:spcPct val="80000"/>
              </a:lnSpc>
              <a:defRPr/>
            </a:pPr>
            <a:r>
              <a:rPr lang="en-US" sz="2800"/>
              <a:t>Fluctuation in climate dominated by cycles of 21,000,  41,000, and 100,000 years.</a:t>
            </a:r>
          </a:p>
          <a:p>
            <a:pPr eaLnBrk="1" hangingPunct="1">
              <a:lnSpc>
                <a:spcPct val="80000"/>
              </a:lnSpc>
              <a:defRPr/>
            </a:pPr>
            <a:r>
              <a:rPr lang="en-US" sz="2800"/>
              <a:t>From sediment/ice core data – changes can be sudden!</a:t>
            </a:r>
          </a:p>
        </p:txBody>
      </p:sp>
      <p:cxnSp>
        <p:nvCxnSpPr>
          <p:cNvPr id="4" name="Straight Connector 3"/>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037404"/>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a:effectLst>
                  <a:outerShdw blurRad="38100" dist="38100" dir="2700000" algn="tl">
                    <a:srgbClr val="000000">
                      <a:alpha val="43137"/>
                    </a:srgbClr>
                  </a:outerShdw>
                </a:effectLst>
              </a:rPr>
              <a:t>Pleistocene</a:t>
            </a:r>
          </a:p>
        </p:txBody>
      </p:sp>
      <p:pic>
        <p:nvPicPr>
          <p:cNvPr id="290819" name="Picture 4" descr="14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9156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TextBox 1"/>
          <p:cNvSpPr txBox="1">
            <a:spLocks noChangeArrowheads="1"/>
          </p:cNvSpPr>
          <p:nvPr/>
        </p:nvSpPr>
        <p:spPr bwMode="auto">
          <a:xfrm>
            <a:off x="3549650" y="5919789"/>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Approx: 18,000 years ago</a:t>
            </a:r>
          </a:p>
        </p:txBody>
      </p:sp>
      <p:cxnSp>
        <p:nvCxnSpPr>
          <p:cNvPr id="5" name="Straight Connector 4"/>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21500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0"/>
            <a:ext cx="8229600" cy="914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End of Pleistocene</a:t>
            </a:r>
          </a:p>
        </p:txBody>
      </p:sp>
      <p:sp>
        <p:nvSpPr>
          <p:cNvPr id="18435" name="Rectangle 3"/>
          <p:cNvSpPr>
            <a:spLocks noGrp="1" noChangeArrowheads="1"/>
          </p:cNvSpPr>
          <p:nvPr>
            <p:ph type="body" idx="1"/>
          </p:nvPr>
        </p:nvSpPr>
        <p:spPr>
          <a:xfrm>
            <a:off x="1905000" y="990601"/>
            <a:ext cx="8610600" cy="4525963"/>
          </a:xfrm>
        </p:spPr>
        <p:txBody>
          <a:bodyPr/>
          <a:lstStyle/>
          <a:p>
            <a:pPr eaLnBrk="1" hangingPunct="1">
              <a:lnSpc>
                <a:spcPct val="90000"/>
              </a:lnSpc>
              <a:defRPr/>
            </a:pPr>
            <a:r>
              <a:rPr lang="en-US" smtClean="0"/>
              <a:t>Last ice age maxed out about 18,000 years ago</a:t>
            </a:r>
          </a:p>
          <a:p>
            <a:pPr lvl="1" eaLnBrk="1" hangingPunct="1">
              <a:lnSpc>
                <a:spcPct val="90000"/>
              </a:lnSpc>
              <a:defRPr/>
            </a:pPr>
            <a:r>
              <a:rPr lang="en-US" smtClean="0"/>
              <a:t>Ice sheet 3 kilometers thick as far south as Great Lakes</a:t>
            </a:r>
          </a:p>
          <a:p>
            <a:pPr lvl="1" eaLnBrk="1" hangingPunct="1">
              <a:lnSpc>
                <a:spcPct val="90000"/>
              </a:lnSpc>
              <a:defRPr/>
            </a:pPr>
            <a:r>
              <a:rPr lang="en-US" smtClean="0"/>
              <a:t>Total ice volume of ~ 90,000,000 km3 (30 million today)</a:t>
            </a:r>
          </a:p>
          <a:p>
            <a:pPr lvl="1" eaLnBrk="1" hangingPunct="1">
              <a:lnSpc>
                <a:spcPct val="90000"/>
              </a:lnSpc>
              <a:defRPr/>
            </a:pPr>
            <a:r>
              <a:rPr lang="en-US" smtClean="0"/>
              <a:t>Sea level lower by 90-120 meters</a:t>
            </a:r>
          </a:p>
          <a:p>
            <a:pPr lvl="1" eaLnBrk="1" hangingPunct="1">
              <a:lnSpc>
                <a:spcPct val="90000"/>
              </a:lnSpc>
              <a:defRPr/>
            </a:pPr>
            <a:r>
              <a:rPr lang="en-US" smtClean="0"/>
              <a:t>Global average temperatures 5º C colder than now</a:t>
            </a:r>
          </a:p>
          <a:p>
            <a:pPr eaLnBrk="1" hangingPunct="1">
              <a:lnSpc>
                <a:spcPct val="90000"/>
              </a:lnSpc>
              <a:defRPr/>
            </a:pPr>
            <a:r>
              <a:rPr lang="en-US" smtClean="0"/>
              <a:t>Dramatic warming started 15,000 years ago</a:t>
            </a:r>
          </a:p>
          <a:p>
            <a:pPr eaLnBrk="1" hangingPunct="1">
              <a:lnSpc>
                <a:spcPct val="90000"/>
              </a:lnSpc>
              <a:defRPr/>
            </a:pPr>
            <a:r>
              <a:rPr lang="en-US" smtClean="0"/>
              <a:t>Rapid change in circulation pattern seen (dust)</a:t>
            </a:r>
          </a:p>
          <a:p>
            <a:pPr eaLnBrk="1" hangingPunct="1">
              <a:lnSpc>
                <a:spcPct val="90000"/>
              </a:lnSpc>
              <a:defRPr/>
            </a:pPr>
            <a:r>
              <a:rPr lang="en-US" smtClean="0"/>
              <a:t>Conclusion:  Climate is capable of sudden, large shifts</a:t>
            </a:r>
          </a:p>
        </p:txBody>
      </p:sp>
      <p:cxnSp>
        <p:nvCxnSpPr>
          <p:cNvPr id="5" name="Straight Connector 4"/>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42987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Natural Air Pollutants</a:t>
            </a:r>
          </a:p>
        </p:txBody>
      </p:sp>
      <p:sp>
        <p:nvSpPr>
          <p:cNvPr id="4" name="5-Point Star 3"/>
          <p:cNvSpPr/>
          <p:nvPr/>
        </p:nvSpPr>
        <p:spPr>
          <a:xfrm>
            <a:off x="11565796"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5" name="Table 4"/>
          <p:cNvGraphicFramePr>
            <a:graphicFrameLocks noGrp="1"/>
          </p:cNvGraphicFramePr>
          <p:nvPr/>
        </p:nvGraphicFramePr>
        <p:xfrm>
          <a:off x="1911350" y="838201"/>
          <a:ext cx="8402638" cy="5540472"/>
        </p:xfrm>
        <a:graphic>
          <a:graphicData uri="http://schemas.openxmlformats.org/drawingml/2006/table">
            <a:tbl>
              <a:tblPr firstRow="1" bandRow="1">
                <a:tableStyleId>{5C22544A-7EE6-4342-B048-85BDC9FD1C3A}</a:tableStyleId>
              </a:tblPr>
              <a:tblGrid>
                <a:gridCol w="3651069"/>
                <a:gridCol w="4751569"/>
              </a:tblGrid>
              <a:tr h="585018">
                <a:tc>
                  <a:txBody>
                    <a:bodyPr/>
                    <a:lstStyle/>
                    <a:p>
                      <a:r>
                        <a:rPr lang="en-US" sz="3200" dirty="0" smtClean="0">
                          <a:solidFill>
                            <a:schemeClr val="tx1"/>
                          </a:solidFill>
                          <a:latin typeface="Calibri" panose="020F0502020204030204" pitchFamily="34" charset="0"/>
                        </a:rPr>
                        <a:t>Source</a:t>
                      </a:r>
                      <a:endParaRPr lang="en-US" sz="3200" dirty="0">
                        <a:solidFill>
                          <a:schemeClr val="tx1"/>
                        </a:solidFill>
                        <a:latin typeface="Calibri" panose="020F0502020204030204" pitchFamily="34" charset="0"/>
                      </a:endParaRPr>
                    </a:p>
                  </a:txBody>
                  <a:tcPr/>
                </a:tc>
                <a:tc>
                  <a:txBody>
                    <a:bodyPr/>
                    <a:lstStyle/>
                    <a:p>
                      <a:r>
                        <a:rPr lang="en-US" sz="3200" dirty="0" smtClean="0">
                          <a:solidFill>
                            <a:schemeClr val="tx1"/>
                          </a:solidFill>
                          <a:latin typeface="Calibri" panose="020F0502020204030204" pitchFamily="34" charset="0"/>
                        </a:rPr>
                        <a:t>Pollutant</a:t>
                      </a:r>
                      <a:endParaRPr lang="en-US" sz="3200" dirty="0">
                        <a:solidFill>
                          <a:schemeClr val="tx1"/>
                        </a:solidFill>
                        <a:latin typeface="Calibri" panose="020F0502020204030204" pitchFamily="34" charset="0"/>
                      </a:endParaRPr>
                    </a:p>
                  </a:txBody>
                  <a:tcPr/>
                </a:tc>
              </a:tr>
              <a:tr h="1066768">
                <a:tc>
                  <a:txBody>
                    <a:bodyPr/>
                    <a:lstStyle/>
                    <a:p>
                      <a:r>
                        <a:rPr lang="en-US" sz="3200" dirty="0" smtClean="0">
                          <a:latin typeface="Calibri" panose="020F0502020204030204" pitchFamily="34" charset="0"/>
                        </a:rPr>
                        <a:t>Volcanic</a:t>
                      </a:r>
                      <a:r>
                        <a:rPr lang="en-US" sz="3200" baseline="0" dirty="0" smtClean="0">
                          <a:latin typeface="Calibri" panose="020F0502020204030204" pitchFamily="34" charset="0"/>
                        </a:rPr>
                        <a:t> Eruptions</a:t>
                      </a:r>
                      <a:endParaRPr lang="en-US" sz="3200" dirty="0">
                        <a:latin typeface="Calibri" panose="020F0502020204030204" pitchFamily="34" charset="0"/>
                      </a:endParaRPr>
                    </a:p>
                  </a:txBody>
                  <a:tcPr/>
                </a:tc>
                <a:tc>
                  <a:txBody>
                    <a:bodyPr/>
                    <a:lstStyle/>
                    <a:p>
                      <a:r>
                        <a:rPr lang="en-US" sz="3200" dirty="0" smtClean="0">
                          <a:latin typeface="Calibri" panose="020F0502020204030204" pitchFamily="34" charset="0"/>
                        </a:rPr>
                        <a:t>Particulates(</a:t>
                      </a:r>
                      <a:r>
                        <a:rPr lang="en-US" sz="3200" dirty="0" err="1" smtClean="0">
                          <a:latin typeface="Calibri" panose="020F0502020204030204" pitchFamily="34" charset="0"/>
                        </a:rPr>
                        <a:t>dust,ash</a:t>
                      </a:r>
                      <a:r>
                        <a:rPr lang="en-US" sz="3200" dirty="0" smtClean="0">
                          <a:latin typeface="Calibri" panose="020F0502020204030204" pitchFamily="34" charset="0"/>
                        </a:rPr>
                        <a:t>)</a:t>
                      </a:r>
                      <a:br>
                        <a:rPr lang="en-US" sz="3200" dirty="0" smtClean="0">
                          <a:latin typeface="Calibri" panose="020F0502020204030204" pitchFamily="34" charset="0"/>
                        </a:rPr>
                      </a:br>
                      <a:r>
                        <a:rPr lang="en-US" sz="3200" dirty="0" smtClean="0">
                          <a:latin typeface="Calibri" panose="020F0502020204030204" pitchFamily="34" charset="0"/>
                        </a:rPr>
                        <a:t>Gases</a:t>
                      </a:r>
                      <a:r>
                        <a:rPr lang="en-US" sz="3200" baseline="0" dirty="0" smtClean="0">
                          <a:latin typeface="Calibri" panose="020F0502020204030204" pitchFamily="34" charset="0"/>
                        </a:rPr>
                        <a:t> (SO2, CO2)</a:t>
                      </a:r>
                      <a:endParaRPr lang="en-US" sz="3200" dirty="0">
                        <a:latin typeface="Calibri" panose="020F0502020204030204" pitchFamily="34" charset="0"/>
                      </a:endParaRPr>
                    </a:p>
                  </a:txBody>
                  <a:tcPr/>
                </a:tc>
              </a:tr>
              <a:tr h="1066768">
                <a:tc>
                  <a:txBody>
                    <a:bodyPr/>
                    <a:lstStyle/>
                    <a:p>
                      <a:r>
                        <a:rPr lang="en-US" sz="3200" dirty="0" smtClean="0">
                          <a:latin typeface="Calibri" panose="020F0502020204030204" pitchFamily="34" charset="0"/>
                        </a:rPr>
                        <a:t>Forest Fires</a:t>
                      </a:r>
                      <a:endParaRPr lang="en-US" sz="3200" dirty="0">
                        <a:latin typeface="Calibri" panose="020F0502020204030204" pitchFamily="34" charset="0"/>
                      </a:endParaRPr>
                    </a:p>
                  </a:txBody>
                  <a:tcPr/>
                </a:tc>
                <a:tc>
                  <a:txBody>
                    <a:bodyPr/>
                    <a:lstStyle/>
                    <a:p>
                      <a:r>
                        <a:rPr lang="en-US" sz="3200" dirty="0" smtClean="0">
                          <a:latin typeface="Calibri" panose="020F0502020204030204" pitchFamily="34" charset="0"/>
                        </a:rPr>
                        <a:t>Smoke, hydrocarbons, CO2, ash</a:t>
                      </a:r>
                      <a:endParaRPr lang="en-US" sz="3200" dirty="0">
                        <a:latin typeface="Calibri" panose="020F0502020204030204" pitchFamily="34" charset="0"/>
                      </a:endParaRPr>
                    </a:p>
                  </a:txBody>
                  <a:tcPr/>
                </a:tc>
              </a:tr>
              <a:tr h="1066768">
                <a:tc>
                  <a:txBody>
                    <a:bodyPr/>
                    <a:lstStyle/>
                    <a:p>
                      <a:r>
                        <a:rPr lang="en-US" sz="3200" dirty="0" smtClean="0">
                          <a:latin typeface="Calibri" panose="020F0502020204030204" pitchFamily="34" charset="0"/>
                        </a:rPr>
                        <a:t>Dust Storms</a:t>
                      </a:r>
                    </a:p>
                  </a:txBody>
                  <a:tcPr/>
                </a:tc>
                <a:tc>
                  <a:txBody>
                    <a:bodyPr/>
                    <a:lstStyle/>
                    <a:p>
                      <a:r>
                        <a:rPr lang="en-US" sz="3200" dirty="0" smtClean="0">
                          <a:latin typeface="Calibri" panose="020F0502020204030204" pitchFamily="34" charset="0"/>
                        </a:rPr>
                        <a:t>Suspended particulate matter</a:t>
                      </a:r>
                      <a:endParaRPr lang="en-US" sz="3200" dirty="0">
                        <a:latin typeface="Calibri" panose="020F0502020204030204" pitchFamily="34" charset="0"/>
                      </a:endParaRPr>
                    </a:p>
                  </a:txBody>
                  <a:tcPr/>
                </a:tc>
              </a:tr>
              <a:tr h="585018">
                <a:tc>
                  <a:txBody>
                    <a:bodyPr/>
                    <a:lstStyle/>
                    <a:p>
                      <a:r>
                        <a:rPr lang="en-US" sz="3200" dirty="0" smtClean="0">
                          <a:latin typeface="Calibri" panose="020F0502020204030204" pitchFamily="34" charset="0"/>
                        </a:rPr>
                        <a:t>Ocean Waves</a:t>
                      </a:r>
                      <a:endParaRPr lang="en-US" sz="3200" dirty="0">
                        <a:latin typeface="Calibri" panose="020F0502020204030204" pitchFamily="34" charset="0"/>
                      </a:endParaRPr>
                    </a:p>
                  </a:txBody>
                  <a:tcPr/>
                </a:tc>
                <a:tc>
                  <a:txBody>
                    <a:bodyPr/>
                    <a:lstStyle/>
                    <a:p>
                      <a:r>
                        <a:rPr lang="en-US" sz="3200" dirty="0" smtClean="0">
                          <a:latin typeface="Calibri" panose="020F0502020204030204" pitchFamily="34" charset="0"/>
                        </a:rPr>
                        <a:t>Salt particles</a:t>
                      </a:r>
                      <a:endParaRPr lang="en-US" sz="3200" dirty="0">
                        <a:latin typeface="Calibri" panose="020F0502020204030204" pitchFamily="34" charset="0"/>
                      </a:endParaRPr>
                    </a:p>
                  </a:txBody>
                  <a:tcPr/>
                </a:tc>
              </a:tr>
              <a:tr h="585018">
                <a:tc>
                  <a:txBody>
                    <a:bodyPr/>
                    <a:lstStyle/>
                    <a:p>
                      <a:r>
                        <a:rPr lang="en-US" sz="3200" dirty="0" smtClean="0">
                          <a:latin typeface="Calibri" panose="020F0502020204030204" pitchFamily="34" charset="0"/>
                        </a:rPr>
                        <a:t>Vegetation</a:t>
                      </a:r>
                      <a:endParaRPr lang="en-US" sz="3200" dirty="0">
                        <a:latin typeface="Calibri" panose="020F0502020204030204" pitchFamily="34" charset="0"/>
                      </a:endParaRPr>
                    </a:p>
                  </a:txBody>
                  <a:tcPr/>
                </a:tc>
                <a:tc>
                  <a:txBody>
                    <a:bodyPr/>
                    <a:lstStyle/>
                    <a:p>
                      <a:r>
                        <a:rPr lang="en-US" sz="3200" dirty="0" smtClean="0">
                          <a:latin typeface="Calibri" panose="020F0502020204030204" pitchFamily="34" charset="0"/>
                        </a:rPr>
                        <a:t>Hydrocarbons</a:t>
                      </a:r>
                      <a:endParaRPr lang="en-US" sz="3200" dirty="0">
                        <a:latin typeface="Calibri" panose="020F0502020204030204" pitchFamily="34" charset="0"/>
                      </a:endParaRPr>
                    </a:p>
                  </a:txBody>
                  <a:tcPr/>
                </a:tc>
              </a:tr>
              <a:tr h="585018">
                <a:tc>
                  <a:txBody>
                    <a:bodyPr/>
                    <a:lstStyle/>
                    <a:p>
                      <a:r>
                        <a:rPr lang="en-US" sz="3200" dirty="0" smtClean="0">
                          <a:latin typeface="Calibri" panose="020F0502020204030204" pitchFamily="34" charset="0"/>
                        </a:rPr>
                        <a:t>Hot Springs</a:t>
                      </a:r>
                      <a:endParaRPr lang="en-US" sz="3200" dirty="0">
                        <a:latin typeface="Calibri" panose="020F0502020204030204" pitchFamily="34" charset="0"/>
                      </a:endParaRPr>
                    </a:p>
                  </a:txBody>
                  <a:tcPr/>
                </a:tc>
                <a:tc>
                  <a:txBody>
                    <a:bodyPr/>
                    <a:lstStyle/>
                    <a:p>
                      <a:r>
                        <a:rPr lang="en-US" sz="3200" dirty="0" smtClean="0">
                          <a:latin typeface="Calibri" panose="020F0502020204030204" pitchFamily="34" charset="0"/>
                        </a:rPr>
                        <a:t>Sulfurous gases</a:t>
                      </a:r>
                      <a:endParaRPr lang="en-US" sz="3200" dirty="0">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16966483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1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0900"/>
            <a:ext cx="9144000" cy="515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4915" name="Rectangle 3"/>
          <p:cNvSpPr>
            <a:spLocks noChangeArrowheads="1"/>
          </p:cNvSpPr>
          <p:nvPr/>
        </p:nvSpPr>
        <p:spPr bwMode="auto">
          <a:xfrm>
            <a:off x="9491663" y="6583364"/>
            <a:ext cx="1192212"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algn="r">
              <a:spcBef>
                <a:spcPct val="0"/>
              </a:spcBef>
              <a:buFontTx/>
              <a:buNone/>
            </a:pPr>
            <a:r>
              <a:rPr lang="en-US" altLang="en-US" sz="1200" b="1">
                <a:ea typeface="MS PGothic" panose="020B0600070205080204" pitchFamily="34" charset="-128"/>
              </a:rPr>
              <a:t>Fig. 15.4, p. 433</a:t>
            </a:r>
          </a:p>
        </p:txBody>
      </p:sp>
      <p:sp>
        <p:nvSpPr>
          <p:cNvPr id="294916" name="Rectangle 2"/>
          <p:cNvSpPr txBox="1">
            <a:spLocks noChangeArrowheads="1"/>
          </p:cNvSpPr>
          <p:nvPr/>
        </p:nvSpPr>
        <p:spPr bwMode="auto">
          <a:xfrm>
            <a:off x="1981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algn="ctr" eaLnBrk="1" hangingPunct="1">
              <a:spcBef>
                <a:spcPct val="0"/>
              </a:spcBef>
              <a:buFontTx/>
              <a:buNone/>
            </a:pPr>
            <a:r>
              <a:rPr lang="en-US" altLang="en-US" sz="3600"/>
              <a:t>CLIMATE THROUGH THE AGES</a:t>
            </a:r>
            <a:endParaRPr lang="en-US" altLang="en-US" sz="4000"/>
          </a:p>
        </p:txBody>
      </p:sp>
      <p:cxnSp>
        <p:nvCxnSpPr>
          <p:cNvPr id="5" name="Straight Connector 4"/>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869847"/>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0"/>
            <a:ext cx="8229600" cy="914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The Holocene</a:t>
            </a:r>
          </a:p>
        </p:txBody>
      </p:sp>
      <p:sp>
        <p:nvSpPr>
          <p:cNvPr id="20483" name="Rectangle 3"/>
          <p:cNvSpPr>
            <a:spLocks noGrp="1" noChangeArrowheads="1"/>
          </p:cNvSpPr>
          <p:nvPr>
            <p:ph type="body" idx="1"/>
          </p:nvPr>
        </p:nvSpPr>
        <p:spPr>
          <a:xfrm>
            <a:off x="2057400" y="914401"/>
            <a:ext cx="8229600" cy="4525963"/>
          </a:xfrm>
        </p:spPr>
        <p:txBody>
          <a:bodyPr/>
          <a:lstStyle/>
          <a:p>
            <a:pPr eaLnBrk="1" hangingPunct="1">
              <a:defRPr/>
            </a:pPr>
            <a:r>
              <a:rPr lang="en-US" smtClean="0"/>
              <a:t>Recent 10,000 years</a:t>
            </a:r>
          </a:p>
          <a:p>
            <a:pPr eaLnBrk="1" hangingPunct="1">
              <a:defRPr/>
            </a:pPr>
            <a:r>
              <a:rPr lang="en-US" smtClean="0"/>
              <a:t>Warm, stable interglacial period</a:t>
            </a:r>
          </a:p>
          <a:p>
            <a:pPr eaLnBrk="1" hangingPunct="1">
              <a:defRPr/>
            </a:pPr>
            <a:r>
              <a:rPr lang="en-US" smtClean="0"/>
              <a:t>Extraordinary quiet phase compared to earlier eras</a:t>
            </a:r>
          </a:p>
        </p:txBody>
      </p:sp>
      <p:pic>
        <p:nvPicPr>
          <p:cNvPr id="296964" name="Picture 2" descr="1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95588"/>
            <a:ext cx="7010400" cy="395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357668"/>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1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95588"/>
            <a:ext cx="7010400" cy="395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a:effectLst>
                  <a:outerShdw blurRad="38100" dist="38100" dir="2700000" algn="tl">
                    <a:srgbClr val="000000">
                      <a:alpha val="43137"/>
                    </a:srgbClr>
                  </a:outerShdw>
                </a:effectLst>
              </a:rPr>
              <a:t>6,000 Years Ago</a:t>
            </a:r>
          </a:p>
        </p:txBody>
      </p:sp>
      <p:sp>
        <p:nvSpPr>
          <p:cNvPr id="21508" name="Rectangle 3"/>
          <p:cNvSpPr>
            <a:spLocks noGrp="1" noChangeArrowheads="1"/>
          </p:cNvSpPr>
          <p:nvPr>
            <p:ph type="body" idx="1"/>
          </p:nvPr>
        </p:nvSpPr>
        <p:spPr>
          <a:xfrm>
            <a:off x="1981200" y="762001"/>
            <a:ext cx="7772400" cy="4525963"/>
          </a:xfrm>
        </p:spPr>
        <p:txBody>
          <a:bodyPr/>
          <a:lstStyle/>
          <a:p>
            <a:pPr eaLnBrk="1" hangingPunct="1">
              <a:defRPr/>
            </a:pPr>
            <a:r>
              <a:rPr lang="en-US" smtClean="0"/>
              <a:t>Laurentide ice sheet disappeared</a:t>
            </a:r>
          </a:p>
          <a:p>
            <a:pPr eaLnBrk="1" hangingPunct="1">
              <a:defRPr/>
            </a:pPr>
            <a:r>
              <a:rPr lang="en-US" smtClean="0"/>
              <a:t>Peak in post-glacial warming</a:t>
            </a:r>
          </a:p>
          <a:p>
            <a:pPr eaLnBrk="1" hangingPunct="1">
              <a:defRPr/>
            </a:pPr>
            <a:r>
              <a:rPr lang="en-US" smtClean="0"/>
              <a:t>Temperatures 2-3º C warmer than now</a:t>
            </a:r>
          </a:p>
        </p:txBody>
      </p:sp>
      <p:cxnSp>
        <p:nvCxnSpPr>
          <p:cNvPr id="5" name="Straight Connector 4"/>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274320"/>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1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816" y="2606118"/>
            <a:ext cx="7010400" cy="395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smtClean="0">
                <a:effectLst>
                  <a:outerShdw blurRad="38100" dist="38100" dir="2700000" algn="tl">
                    <a:srgbClr val="000000">
                      <a:alpha val="43137"/>
                    </a:srgbClr>
                  </a:outerShdw>
                </a:effectLst>
              </a:rPr>
              <a:t>5,000 </a:t>
            </a:r>
            <a:r>
              <a:rPr lang="en-US" dirty="0">
                <a:effectLst>
                  <a:outerShdw blurRad="38100" dist="38100" dir="2700000" algn="tl">
                    <a:srgbClr val="000000">
                      <a:alpha val="43137"/>
                    </a:srgbClr>
                  </a:outerShdw>
                </a:effectLst>
              </a:rPr>
              <a:t>Years Ago</a:t>
            </a:r>
          </a:p>
        </p:txBody>
      </p:sp>
      <p:sp>
        <p:nvSpPr>
          <p:cNvPr id="22532" name="Rectangle 3"/>
          <p:cNvSpPr>
            <a:spLocks noGrp="1" noChangeArrowheads="1"/>
          </p:cNvSpPr>
          <p:nvPr>
            <p:ph type="body" idx="1"/>
          </p:nvPr>
        </p:nvSpPr>
        <p:spPr>
          <a:xfrm>
            <a:off x="613719" y="694038"/>
            <a:ext cx="8686800" cy="4525963"/>
          </a:xfrm>
        </p:spPr>
        <p:txBody>
          <a:bodyPr/>
          <a:lstStyle/>
          <a:p>
            <a:pPr eaLnBrk="1" hangingPunct="1">
              <a:defRPr/>
            </a:pPr>
            <a:r>
              <a:rPr lang="en-US" dirty="0" smtClean="0"/>
              <a:t>Cooler and Drier conditions</a:t>
            </a:r>
          </a:p>
          <a:p>
            <a:pPr eaLnBrk="1" hangingPunct="1">
              <a:defRPr/>
            </a:pPr>
            <a:r>
              <a:rPr lang="en-US" dirty="0" smtClean="0"/>
              <a:t>Historical records can be used now</a:t>
            </a:r>
          </a:p>
          <a:p>
            <a:pPr eaLnBrk="1" hangingPunct="1">
              <a:defRPr/>
            </a:pPr>
            <a:r>
              <a:rPr lang="en-US" dirty="0" smtClean="0"/>
              <a:t>Mountain glaciers growing</a:t>
            </a:r>
          </a:p>
        </p:txBody>
      </p:sp>
      <p:cxnSp>
        <p:nvCxnSpPr>
          <p:cNvPr id="5" name="Straight Connector 4"/>
          <p:cNvCxnSpPr/>
          <p:nvPr/>
        </p:nvCxnSpPr>
        <p:spPr>
          <a:xfrm>
            <a:off x="1524000" y="228600"/>
            <a:ext cx="8915400" cy="640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468772"/>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15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323850"/>
            <a:ext cx="8458200"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862971"/>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1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6" y="522417"/>
            <a:ext cx="9144000" cy="59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627451"/>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a:effectLst>
                  <a:outerShdw blurRad="38100" dist="38100" dir="2700000" algn="tl">
                    <a:srgbClr val="000000">
                      <a:alpha val="43137"/>
                    </a:srgbClr>
                  </a:outerShdw>
                </a:effectLst>
              </a:rPr>
              <a:t>Since Late-19</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Century</a:t>
            </a:r>
          </a:p>
        </p:txBody>
      </p:sp>
      <p:sp>
        <p:nvSpPr>
          <p:cNvPr id="26627" name="Rectangle 3"/>
          <p:cNvSpPr>
            <a:spLocks noGrp="1" noChangeArrowheads="1"/>
          </p:cNvSpPr>
          <p:nvPr>
            <p:ph type="body" idx="1"/>
          </p:nvPr>
        </p:nvSpPr>
        <p:spPr>
          <a:xfrm>
            <a:off x="1052263" y="982362"/>
            <a:ext cx="8229600" cy="4525963"/>
          </a:xfrm>
        </p:spPr>
        <p:txBody>
          <a:bodyPr/>
          <a:lstStyle/>
          <a:p>
            <a:pPr eaLnBrk="1" hangingPunct="1">
              <a:lnSpc>
                <a:spcPct val="90000"/>
              </a:lnSpc>
              <a:defRPr/>
            </a:pPr>
            <a:r>
              <a:rPr lang="en-US" dirty="0"/>
              <a:t>Global warming</a:t>
            </a:r>
          </a:p>
          <a:p>
            <a:pPr eaLnBrk="1" hangingPunct="1">
              <a:lnSpc>
                <a:spcPct val="90000"/>
              </a:lnSpc>
              <a:defRPr/>
            </a:pPr>
            <a:r>
              <a:rPr lang="en-US" dirty="0"/>
              <a:t>Evidence comes primarily from instruments</a:t>
            </a:r>
          </a:p>
          <a:p>
            <a:pPr eaLnBrk="1" hangingPunct="1">
              <a:lnSpc>
                <a:spcPct val="90000"/>
              </a:lnSpc>
              <a:defRPr/>
            </a:pPr>
            <a:r>
              <a:rPr lang="en-US" dirty="0"/>
              <a:t>Annual global temperatures have risen ~ 1º F</a:t>
            </a:r>
          </a:p>
          <a:p>
            <a:pPr eaLnBrk="1" hangingPunct="1">
              <a:lnSpc>
                <a:spcPct val="90000"/>
              </a:lnSpc>
              <a:defRPr/>
            </a:pPr>
            <a:r>
              <a:rPr lang="en-US" dirty="0"/>
              <a:t>Warmest years in the record have all fallen in 1990s</a:t>
            </a:r>
          </a:p>
          <a:p>
            <a:pPr eaLnBrk="1" hangingPunct="1">
              <a:lnSpc>
                <a:spcPct val="90000"/>
              </a:lnSpc>
              <a:defRPr/>
            </a:pPr>
            <a:r>
              <a:rPr lang="en-US" dirty="0"/>
              <a:t>Warmest 20-year periods:  1925-1944, 1978-1997</a:t>
            </a:r>
          </a:p>
          <a:p>
            <a:pPr eaLnBrk="1" hangingPunct="1">
              <a:lnSpc>
                <a:spcPct val="90000"/>
              </a:lnSpc>
              <a:defRPr/>
            </a:pPr>
            <a:r>
              <a:rPr lang="en-US" dirty="0"/>
              <a:t>Slight cooling in-between these years</a:t>
            </a:r>
          </a:p>
        </p:txBody>
      </p:sp>
    </p:spTree>
    <p:extLst>
      <p:ext uri="{BB962C8B-B14F-4D97-AF65-F5344CB8AC3E}">
        <p14:creationId xmlns:p14="http://schemas.microsoft.com/office/powerpoint/2010/main" val="1183774861"/>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0"/>
            <a:ext cx="8229600" cy="685800"/>
          </a:xfrm>
        </p:spPr>
        <p:txBody>
          <a:bodyPr/>
          <a:lstStyle/>
          <a:p>
            <a:pPr>
              <a:defRPr/>
            </a:pPr>
            <a:r>
              <a:rPr lang="en-US" sz="4000" dirty="0" smtClean="0"/>
              <a:t>Climate System Components</a:t>
            </a:r>
          </a:p>
        </p:txBody>
      </p:sp>
      <p:pic>
        <p:nvPicPr>
          <p:cNvPr id="311299" name="Picture 4" descr="FA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6" y="76200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044975"/>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708212"/>
          </a:xfrm>
        </p:spPr>
        <p:txBody>
          <a:bodyPr>
            <a:normAutofit fontScale="90000"/>
          </a:bodyPr>
          <a:lstStyle/>
          <a:p>
            <a:pPr eaLnBrk="1" fontAlgn="auto" hangingPunct="1">
              <a:spcAft>
                <a:spcPts val="0"/>
              </a:spcAft>
              <a:defRPr/>
            </a:pPr>
            <a:r>
              <a:rPr lang="en-US" dirty="0" smtClean="0"/>
              <a:t>CLIMATE CHANGE CAUSED BY NATURAL EVENTS</a:t>
            </a:r>
            <a:endParaRPr lang="en-US" dirty="0"/>
          </a:p>
        </p:txBody>
      </p:sp>
      <p:sp>
        <p:nvSpPr>
          <p:cNvPr id="28675" name="Content Placeholder 2"/>
          <p:cNvSpPr>
            <a:spLocks noGrp="1"/>
          </p:cNvSpPr>
          <p:nvPr>
            <p:ph idx="1"/>
          </p:nvPr>
        </p:nvSpPr>
        <p:spPr>
          <a:xfrm>
            <a:off x="889687" y="956679"/>
            <a:ext cx="10972800" cy="4525963"/>
          </a:xfrm>
        </p:spPr>
        <p:txBody>
          <a:bodyPr/>
          <a:lstStyle/>
          <a:p>
            <a:pPr eaLnBrk="1" hangingPunct="1">
              <a:defRPr/>
            </a:pPr>
            <a:r>
              <a:rPr lang="en-US" dirty="0" smtClean="0"/>
              <a:t>External Causes</a:t>
            </a:r>
          </a:p>
          <a:p>
            <a:pPr lvl="1" eaLnBrk="1" hangingPunct="1">
              <a:defRPr/>
            </a:pPr>
            <a:r>
              <a:rPr lang="en-US" sz="3200" dirty="0" smtClean="0"/>
              <a:t>Change in incoming radiation</a:t>
            </a:r>
          </a:p>
          <a:p>
            <a:pPr lvl="1" eaLnBrk="1" hangingPunct="1">
              <a:defRPr/>
            </a:pPr>
            <a:r>
              <a:rPr lang="en-US" sz="3200" dirty="0" smtClean="0"/>
              <a:t>Change in composition of the atmosphere</a:t>
            </a:r>
          </a:p>
          <a:p>
            <a:pPr lvl="1" eaLnBrk="1" hangingPunct="1">
              <a:defRPr/>
            </a:pPr>
            <a:r>
              <a:rPr lang="en-US" sz="3200" dirty="0" smtClean="0"/>
              <a:t>Change in Earth’s surface</a:t>
            </a:r>
          </a:p>
          <a:p>
            <a:pPr eaLnBrk="1" hangingPunct="1">
              <a:defRPr/>
            </a:pPr>
            <a:r>
              <a:rPr lang="en-US" dirty="0" smtClean="0"/>
              <a:t>Feedback Mechanisms</a:t>
            </a:r>
          </a:p>
          <a:p>
            <a:pPr lvl="1" eaLnBrk="1" hangingPunct="1">
              <a:defRPr/>
            </a:pPr>
            <a:r>
              <a:rPr lang="en-US" sz="3200" dirty="0" smtClean="0"/>
              <a:t>Water vapor-greenhouse gas feedback (+)</a:t>
            </a:r>
          </a:p>
          <a:p>
            <a:pPr lvl="1" eaLnBrk="1" hangingPunct="1">
              <a:defRPr/>
            </a:pPr>
            <a:r>
              <a:rPr lang="en-US" sz="3200" dirty="0" smtClean="0"/>
              <a:t>Snow-albedo feedback (+)</a:t>
            </a:r>
          </a:p>
          <a:p>
            <a:pPr lvl="1" eaLnBrk="1" hangingPunct="1">
              <a:defRPr/>
            </a:pPr>
            <a:r>
              <a:rPr lang="en-US" sz="3200" dirty="0" smtClean="0"/>
              <a:t>Infrared radiation (-)</a:t>
            </a:r>
          </a:p>
        </p:txBody>
      </p:sp>
    </p:spTree>
    <p:extLst>
      <p:ext uri="{BB962C8B-B14F-4D97-AF65-F5344CB8AC3E}">
        <p14:creationId xmlns:p14="http://schemas.microsoft.com/office/powerpoint/2010/main" val="2483315877"/>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0"/>
            <a:ext cx="10972800" cy="1143000"/>
          </a:xfrm>
        </p:spPr>
        <p:txBody>
          <a:bodyPr/>
          <a:lstStyle/>
          <a:p>
            <a:pPr eaLnBrk="1" hangingPunct="1">
              <a:defRPr/>
            </a:pPr>
            <a:r>
              <a:rPr lang="en-US" sz="4000" dirty="0" smtClean="0"/>
              <a:t>ANTHROPOGENIC CLIMATE CHANGE</a:t>
            </a:r>
            <a:endParaRPr lang="en-US" sz="4800" dirty="0"/>
          </a:p>
        </p:txBody>
      </p:sp>
      <p:sp>
        <p:nvSpPr>
          <p:cNvPr id="29699" name="Rectangle 3"/>
          <p:cNvSpPr>
            <a:spLocks noGrp="1" noChangeArrowheads="1"/>
          </p:cNvSpPr>
          <p:nvPr>
            <p:ph idx="1"/>
          </p:nvPr>
        </p:nvSpPr>
        <p:spPr>
          <a:xfrm>
            <a:off x="1054443" y="1143000"/>
            <a:ext cx="10972800" cy="4525963"/>
          </a:xfrm>
        </p:spPr>
        <p:txBody>
          <a:bodyPr/>
          <a:lstStyle/>
          <a:p>
            <a:pPr eaLnBrk="1" hangingPunct="1">
              <a:defRPr/>
            </a:pPr>
            <a:r>
              <a:rPr lang="en-US" dirty="0" smtClean="0"/>
              <a:t>Aerosols in the Lower Atmosphere</a:t>
            </a:r>
          </a:p>
          <a:p>
            <a:pPr lvl="1" eaLnBrk="1" hangingPunct="1">
              <a:defRPr/>
            </a:pPr>
            <a:r>
              <a:rPr lang="en-US" sz="3200" dirty="0" smtClean="0"/>
              <a:t>Sources: factories, autos, trucks, aircraft, power plants, home furnaces and fireplaces </a:t>
            </a:r>
          </a:p>
          <a:p>
            <a:pPr lvl="1" eaLnBrk="1" hangingPunct="1">
              <a:defRPr/>
            </a:pPr>
            <a:r>
              <a:rPr lang="en-US" sz="3200" dirty="0" smtClean="0"/>
              <a:t>Not injected directly into the atmosphere, but form when gases convert to particles</a:t>
            </a:r>
          </a:p>
          <a:p>
            <a:pPr lvl="1" eaLnBrk="1" hangingPunct="1">
              <a:defRPr/>
            </a:pPr>
            <a:r>
              <a:rPr lang="en-US" sz="3200" dirty="0" smtClean="0"/>
              <a:t>Highly reflective sulfate aerosols</a:t>
            </a:r>
          </a:p>
          <a:p>
            <a:pPr lvl="1" eaLnBrk="1" hangingPunct="1">
              <a:defRPr/>
            </a:pPr>
            <a:r>
              <a:rPr lang="en-US" sz="3200" dirty="0" smtClean="0"/>
              <a:t>May be a net cooling effect</a:t>
            </a:r>
          </a:p>
        </p:txBody>
      </p:sp>
    </p:spTree>
    <p:extLst>
      <p:ext uri="{BB962C8B-B14F-4D97-AF65-F5344CB8AC3E}">
        <p14:creationId xmlns:p14="http://schemas.microsoft.com/office/powerpoint/2010/main" val="33746694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Human Air Pollutants</a:t>
            </a:r>
          </a:p>
        </p:txBody>
      </p:sp>
      <p:sp>
        <p:nvSpPr>
          <p:cNvPr id="4" name="5-Point Star 3"/>
          <p:cNvSpPr/>
          <p:nvPr/>
        </p:nvSpPr>
        <p:spPr>
          <a:xfrm>
            <a:off x="11549320"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5" name="Table 4"/>
          <p:cNvGraphicFramePr>
            <a:graphicFrameLocks noGrp="1"/>
          </p:cNvGraphicFramePr>
          <p:nvPr/>
        </p:nvGraphicFramePr>
        <p:xfrm>
          <a:off x="1689100" y="838200"/>
          <a:ext cx="8648700" cy="5759452"/>
        </p:xfrm>
        <a:graphic>
          <a:graphicData uri="http://schemas.openxmlformats.org/drawingml/2006/table">
            <a:tbl>
              <a:tblPr firstRow="1" bandRow="1">
                <a:tableStyleId>{5C22544A-7EE6-4342-B048-85BDC9FD1C3A}</a:tableStyleId>
              </a:tblPr>
              <a:tblGrid>
                <a:gridCol w="3757987"/>
                <a:gridCol w="4890713"/>
              </a:tblGrid>
              <a:tr h="483102">
                <a:tc>
                  <a:txBody>
                    <a:bodyPr/>
                    <a:lstStyle/>
                    <a:p>
                      <a:r>
                        <a:rPr lang="en-US" sz="2400" dirty="0" smtClean="0">
                          <a:solidFill>
                            <a:schemeClr val="tx1"/>
                          </a:solidFill>
                          <a:latin typeface="Calibri" panose="020F0502020204030204" pitchFamily="34" charset="0"/>
                        </a:rPr>
                        <a:t>Source</a:t>
                      </a:r>
                      <a:endParaRPr lang="en-US" sz="2400" dirty="0">
                        <a:solidFill>
                          <a:schemeClr val="tx1"/>
                        </a:solidFill>
                        <a:latin typeface="Calibri" panose="020F0502020204030204" pitchFamily="34" charset="0"/>
                      </a:endParaRPr>
                    </a:p>
                  </a:txBody>
                  <a:tcPr marL="91429" marR="91429" marT="45728" marB="45728"/>
                </a:tc>
                <a:tc>
                  <a:txBody>
                    <a:bodyPr/>
                    <a:lstStyle/>
                    <a:p>
                      <a:r>
                        <a:rPr lang="en-US" sz="2400" dirty="0" smtClean="0">
                          <a:solidFill>
                            <a:schemeClr val="tx1"/>
                          </a:solidFill>
                          <a:latin typeface="Calibri" panose="020F0502020204030204" pitchFamily="34" charset="0"/>
                        </a:rPr>
                        <a:t>Pollutant</a:t>
                      </a:r>
                      <a:endParaRPr lang="en-US" sz="2400" dirty="0">
                        <a:solidFill>
                          <a:schemeClr val="tx1"/>
                        </a:solidFill>
                        <a:latin typeface="Calibri" panose="020F0502020204030204" pitchFamily="34" charset="0"/>
                      </a:endParaRPr>
                    </a:p>
                  </a:txBody>
                  <a:tcPr marL="91429" marR="91429" marT="45728" marB="45728"/>
                </a:tc>
              </a:tr>
              <a:tr h="483102">
                <a:tc>
                  <a:txBody>
                    <a:bodyPr/>
                    <a:lstStyle/>
                    <a:p>
                      <a:r>
                        <a:rPr lang="en-US" sz="2400" dirty="0" smtClean="0">
                          <a:latin typeface="Calibri" panose="020F0502020204030204" pitchFamily="34" charset="0"/>
                        </a:rPr>
                        <a:t>Paper Mills</a:t>
                      </a:r>
                      <a:endParaRPr lang="en-US" sz="2400" dirty="0">
                        <a:latin typeface="Calibri" panose="020F0502020204030204" pitchFamily="34" charset="0"/>
                      </a:endParaRPr>
                    </a:p>
                  </a:txBody>
                  <a:tcPr marL="91429" marR="91429" marT="45728" marB="45728"/>
                </a:tc>
                <a:tc>
                  <a:txBody>
                    <a:bodyPr/>
                    <a:lstStyle/>
                    <a:p>
                      <a:r>
                        <a:rPr lang="en-US" sz="2400" dirty="0" smtClean="0">
                          <a:latin typeface="Calibri" panose="020F0502020204030204" pitchFamily="34" charset="0"/>
                        </a:rPr>
                        <a:t>Particulate, sulfur oxides </a:t>
                      </a:r>
                      <a:endParaRPr lang="en-US" sz="2400" dirty="0">
                        <a:latin typeface="Calibri" panose="020F0502020204030204" pitchFamily="34" charset="0"/>
                      </a:endParaRPr>
                    </a:p>
                  </a:txBody>
                  <a:tcPr marL="91429" marR="91429" marT="45728" marB="45728"/>
                </a:tc>
              </a:tr>
              <a:tr h="483102">
                <a:tc>
                  <a:txBody>
                    <a:bodyPr/>
                    <a:lstStyle/>
                    <a:p>
                      <a:r>
                        <a:rPr lang="en-US" sz="2400" dirty="0" smtClean="0">
                          <a:latin typeface="Calibri" panose="020F0502020204030204" pitchFamily="34" charset="0"/>
                        </a:rPr>
                        <a:t>Coal Power</a:t>
                      </a:r>
                      <a:r>
                        <a:rPr lang="en-US" sz="2400" baseline="0" dirty="0" smtClean="0">
                          <a:latin typeface="Calibri" panose="020F0502020204030204" pitchFamily="34" charset="0"/>
                        </a:rPr>
                        <a:t> Plants</a:t>
                      </a:r>
                      <a:endParaRPr lang="en-US" sz="2400" dirty="0">
                        <a:latin typeface="Calibri" panose="020F0502020204030204" pitchFamily="34" charset="0"/>
                      </a:endParaRPr>
                    </a:p>
                  </a:txBody>
                  <a:tcPr marL="91429" marR="91429" marT="45728" marB="45728"/>
                </a:tc>
                <a:tc>
                  <a:txBody>
                    <a:bodyPr/>
                    <a:lstStyle/>
                    <a:p>
                      <a:r>
                        <a:rPr lang="en-US" sz="2400" dirty="0" smtClean="0">
                          <a:latin typeface="Calibri" panose="020F0502020204030204" pitchFamily="34" charset="0"/>
                        </a:rPr>
                        <a:t>Ash,</a:t>
                      </a:r>
                      <a:r>
                        <a:rPr lang="en-US" sz="2400" baseline="0" dirty="0" smtClean="0">
                          <a:latin typeface="Calibri" panose="020F0502020204030204" pitchFamily="34" charset="0"/>
                        </a:rPr>
                        <a:t> </a:t>
                      </a:r>
                      <a:r>
                        <a:rPr lang="en-US" sz="2400" dirty="0" smtClean="0">
                          <a:latin typeface="Calibri" panose="020F0502020204030204" pitchFamily="34" charset="0"/>
                        </a:rPr>
                        <a:t>sulfur oxides,</a:t>
                      </a:r>
                      <a:r>
                        <a:rPr lang="en-US" sz="2400" baseline="0" dirty="0" smtClean="0">
                          <a:latin typeface="Calibri" panose="020F0502020204030204" pitchFamily="34" charset="0"/>
                        </a:rPr>
                        <a:t> nitrous oxides</a:t>
                      </a:r>
                      <a:endParaRPr lang="en-US" sz="2400" dirty="0">
                        <a:latin typeface="Calibri" panose="020F0502020204030204" pitchFamily="34" charset="0"/>
                      </a:endParaRPr>
                    </a:p>
                  </a:txBody>
                  <a:tcPr marL="91429" marR="91429" marT="45728" marB="45728"/>
                </a:tc>
              </a:tr>
              <a:tr h="483102">
                <a:tc>
                  <a:txBody>
                    <a:bodyPr/>
                    <a:lstStyle/>
                    <a:p>
                      <a:r>
                        <a:rPr lang="en-US" sz="2400" dirty="0" smtClean="0">
                          <a:latin typeface="Calibri" panose="020F0502020204030204" pitchFamily="34" charset="0"/>
                        </a:rPr>
                        <a:t>Oil Power Plants</a:t>
                      </a:r>
                    </a:p>
                  </a:txBody>
                  <a:tcPr marL="91429" marR="91429" marT="45728" marB="45728"/>
                </a:tc>
                <a:tc>
                  <a:txBody>
                    <a:bodyPr/>
                    <a:lstStyle/>
                    <a:p>
                      <a:r>
                        <a:rPr lang="en-US" sz="2400" dirty="0" smtClean="0">
                          <a:latin typeface="Calibri" panose="020F0502020204030204" pitchFamily="34" charset="0"/>
                        </a:rPr>
                        <a:t>Sulfur oxides,</a:t>
                      </a:r>
                      <a:r>
                        <a:rPr lang="en-US" sz="2400" baseline="0" dirty="0" smtClean="0">
                          <a:latin typeface="Calibri" panose="020F0502020204030204" pitchFamily="34" charset="0"/>
                        </a:rPr>
                        <a:t> nitrous oxides, CO2</a:t>
                      </a:r>
                      <a:endParaRPr lang="en-US" sz="2400" dirty="0">
                        <a:latin typeface="Calibri" panose="020F0502020204030204" pitchFamily="34" charset="0"/>
                      </a:endParaRPr>
                    </a:p>
                  </a:txBody>
                  <a:tcPr marL="91429" marR="91429" marT="45728" marB="45728"/>
                </a:tc>
              </a:tr>
              <a:tr h="483102">
                <a:tc>
                  <a:txBody>
                    <a:bodyPr/>
                    <a:lstStyle/>
                    <a:p>
                      <a:r>
                        <a:rPr lang="en-US" sz="2400" dirty="0" smtClean="0">
                          <a:latin typeface="Calibri" panose="020F0502020204030204" pitchFamily="34" charset="0"/>
                        </a:rPr>
                        <a:t>Refineries</a:t>
                      </a:r>
                      <a:endParaRPr lang="en-US" sz="2400" dirty="0">
                        <a:latin typeface="Calibri" panose="020F0502020204030204" pitchFamily="34" charset="0"/>
                      </a:endParaRPr>
                    </a:p>
                  </a:txBody>
                  <a:tcPr marL="91429" marR="91429" marT="45728" marB="45728"/>
                </a:tc>
                <a:tc>
                  <a:txBody>
                    <a:bodyPr/>
                    <a:lstStyle/>
                    <a:p>
                      <a:r>
                        <a:rPr lang="en-US" sz="2400" dirty="0" smtClean="0">
                          <a:latin typeface="Calibri" panose="020F0502020204030204" pitchFamily="34" charset="0"/>
                        </a:rPr>
                        <a:t>Hydrocarbons, sulfur oxides,</a:t>
                      </a:r>
                      <a:r>
                        <a:rPr lang="en-US" sz="2400" baseline="0" dirty="0" smtClean="0">
                          <a:latin typeface="Calibri" panose="020F0502020204030204" pitchFamily="34" charset="0"/>
                        </a:rPr>
                        <a:t> CO2</a:t>
                      </a:r>
                      <a:endParaRPr lang="en-US" sz="2400" dirty="0">
                        <a:latin typeface="Calibri" panose="020F0502020204030204" pitchFamily="34" charset="0"/>
                      </a:endParaRPr>
                    </a:p>
                  </a:txBody>
                  <a:tcPr marL="91429" marR="91429" marT="45728" marB="45728"/>
                </a:tc>
              </a:tr>
              <a:tr h="1188869">
                <a:tc>
                  <a:txBody>
                    <a:bodyPr/>
                    <a:lstStyle/>
                    <a:p>
                      <a:r>
                        <a:rPr lang="en-US" sz="2400" dirty="0" smtClean="0">
                          <a:solidFill>
                            <a:schemeClr val="tx1"/>
                          </a:solidFill>
                          <a:latin typeface="Calibri" panose="020F0502020204030204" pitchFamily="34" charset="0"/>
                        </a:rPr>
                        <a:t>Manufacturing</a:t>
                      </a:r>
                      <a:endParaRPr lang="en-US" sz="2400" dirty="0">
                        <a:solidFill>
                          <a:schemeClr val="tx1"/>
                        </a:solidFill>
                        <a:latin typeface="Calibri" panose="020F0502020204030204" pitchFamily="34" charset="0"/>
                      </a:endParaRPr>
                    </a:p>
                  </a:txBody>
                  <a:tcPr marL="91429" marR="91429" marT="45728" marB="45728"/>
                </a:tc>
                <a:tc>
                  <a:txBody>
                    <a:bodyPr/>
                    <a:lstStyle/>
                    <a:p>
                      <a:r>
                        <a:rPr lang="en-US" sz="2400" dirty="0" smtClean="0">
                          <a:solidFill>
                            <a:schemeClr val="tx1"/>
                          </a:solidFill>
                          <a:latin typeface="Calibri" panose="020F0502020204030204" pitchFamily="34" charset="0"/>
                        </a:rPr>
                        <a:t>So2, H2SO4, particulates, various other oxides,</a:t>
                      </a:r>
                      <a:r>
                        <a:rPr lang="en-US" sz="2400" baseline="0" dirty="0" smtClean="0">
                          <a:solidFill>
                            <a:schemeClr val="tx1"/>
                          </a:solidFill>
                          <a:latin typeface="Calibri" panose="020F0502020204030204" pitchFamily="34" charset="0"/>
                        </a:rPr>
                        <a:t> nitrous oxides, smoke fumes dust</a:t>
                      </a:r>
                      <a:endParaRPr lang="en-US" sz="2400" dirty="0">
                        <a:solidFill>
                          <a:schemeClr val="tx1"/>
                        </a:solidFill>
                        <a:latin typeface="Calibri" panose="020F0502020204030204" pitchFamily="34" charset="0"/>
                      </a:endParaRPr>
                    </a:p>
                  </a:txBody>
                  <a:tcPr marL="91429" marR="91429" marT="45728" marB="45728"/>
                </a:tc>
              </a:tr>
              <a:tr h="1188869">
                <a:tc>
                  <a:txBody>
                    <a:bodyPr/>
                    <a:lstStyle/>
                    <a:p>
                      <a:r>
                        <a:rPr lang="en-US" sz="2400" dirty="0" smtClean="0">
                          <a:solidFill>
                            <a:schemeClr val="tx1"/>
                          </a:solidFill>
                          <a:latin typeface="Calibri" panose="020F0502020204030204" pitchFamily="34" charset="0"/>
                        </a:rPr>
                        <a:t>Automobiles</a:t>
                      </a:r>
                      <a:endParaRPr lang="en-US" sz="2400" dirty="0">
                        <a:solidFill>
                          <a:schemeClr val="tx1"/>
                        </a:solidFill>
                        <a:latin typeface="Calibri" panose="020F0502020204030204" pitchFamily="34" charset="0"/>
                      </a:endParaRPr>
                    </a:p>
                  </a:txBody>
                  <a:tcPr marL="91429" marR="91429" marT="45728" marB="45728"/>
                </a:tc>
                <a:tc>
                  <a:txBody>
                    <a:bodyPr/>
                    <a:lstStyle/>
                    <a:p>
                      <a:r>
                        <a:rPr lang="en-US" sz="2400" dirty="0" smtClean="0">
                          <a:solidFill>
                            <a:schemeClr val="tx1"/>
                          </a:solidFill>
                          <a:latin typeface="Calibri" panose="020F0502020204030204" pitchFamily="34" charset="0"/>
                        </a:rPr>
                        <a:t>CO, nitrous</a:t>
                      </a:r>
                      <a:r>
                        <a:rPr lang="en-US" sz="2400" baseline="0" dirty="0" smtClean="0">
                          <a:solidFill>
                            <a:schemeClr val="tx1"/>
                          </a:solidFill>
                          <a:latin typeface="Calibri" panose="020F0502020204030204" pitchFamily="34" charset="0"/>
                        </a:rPr>
                        <a:t> oxides, hydrocarbons, VOC (</a:t>
                      </a:r>
                      <a:r>
                        <a:rPr lang="en-US" sz="2400" baseline="0" dirty="0" err="1" smtClean="0">
                          <a:solidFill>
                            <a:schemeClr val="tx1"/>
                          </a:solidFill>
                          <a:latin typeface="Calibri" panose="020F0502020204030204" pitchFamily="34" charset="0"/>
                        </a:rPr>
                        <a:t>volitile</a:t>
                      </a:r>
                      <a:r>
                        <a:rPr lang="en-US" sz="2400" baseline="0" dirty="0" smtClean="0">
                          <a:solidFill>
                            <a:schemeClr val="tx1"/>
                          </a:solidFill>
                          <a:latin typeface="Calibri" panose="020F0502020204030204" pitchFamily="34" charset="0"/>
                        </a:rPr>
                        <a:t> organic compounds),  particulates</a:t>
                      </a:r>
                      <a:endParaRPr lang="en-US" sz="2400" dirty="0">
                        <a:solidFill>
                          <a:schemeClr val="tx1"/>
                        </a:solidFill>
                        <a:latin typeface="Calibri" panose="020F0502020204030204" pitchFamily="34" charset="0"/>
                      </a:endParaRPr>
                    </a:p>
                  </a:txBody>
                  <a:tcPr marL="91429" marR="91429" marT="45728" marB="45728"/>
                </a:tc>
              </a:tr>
              <a:tr h="483102">
                <a:tc>
                  <a:txBody>
                    <a:bodyPr/>
                    <a:lstStyle/>
                    <a:p>
                      <a:r>
                        <a:rPr lang="en-US" sz="2400" dirty="0" smtClean="0">
                          <a:solidFill>
                            <a:schemeClr val="tx1"/>
                          </a:solidFill>
                          <a:latin typeface="Calibri" panose="020F0502020204030204" pitchFamily="34" charset="0"/>
                        </a:rPr>
                        <a:t>Furnaces, fireplaces</a:t>
                      </a:r>
                      <a:endParaRPr lang="en-US" sz="2400" dirty="0">
                        <a:solidFill>
                          <a:schemeClr val="tx1"/>
                        </a:solidFill>
                        <a:latin typeface="Calibri" panose="020F0502020204030204" pitchFamily="34" charset="0"/>
                      </a:endParaRPr>
                    </a:p>
                  </a:txBody>
                  <a:tcPr marL="91429" marR="91429" marT="45728" marB="45728"/>
                </a:tc>
                <a:tc>
                  <a:txBody>
                    <a:bodyPr/>
                    <a:lstStyle/>
                    <a:p>
                      <a:r>
                        <a:rPr lang="en-US" sz="2400" dirty="0" smtClean="0">
                          <a:solidFill>
                            <a:schemeClr val="tx1"/>
                          </a:solidFill>
                          <a:latin typeface="Calibri" panose="020F0502020204030204" pitchFamily="34" charset="0"/>
                        </a:rPr>
                        <a:t>CO, particulates</a:t>
                      </a:r>
                      <a:endParaRPr lang="en-US" sz="2400" dirty="0">
                        <a:solidFill>
                          <a:schemeClr val="tx1"/>
                        </a:solidFill>
                        <a:latin typeface="Calibri" panose="020F0502020204030204" pitchFamily="34" charset="0"/>
                      </a:endParaRPr>
                    </a:p>
                  </a:txBody>
                  <a:tcPr marL="91429" marR="91429" marT="45728" marB="45728"/>
                </a:tc>
              </a:tr>
              <a:tr h="483102">
                <a:tc>
                  <a:txBody>
                    <a:bodyPr/>
                    <a:lstStyle/>
                    <a:p>
                      <a:r>
                        <a:rPr lang="en-US" sz="2400" dirty="0" smtClean="0">
                          <a:solidFill>
                            <a:schemeClr val="tx1"/>
                          </a:solidFill>
                          <a:latin typeface="Calibri" panose="020F0502020204030204" pitchFamily="34" charset="0"/>
                        </a:rPr>
                        <a:t>Waste Burning</a:t>
                      </a:r>
                      <a:endParaRPr lang="en-US" sz="2400" dirty="0">
                        <a:solidFill>
                          <a:schemeClr val="tx1"/>
                        </a:solidFill>
                        <a:latin typeface="Calibri" panose="020F0502020204030204" pitchFamily="34" charset="0"/>
                      </a:endParaRPr>
                    </a:p>
                  </a:txBody>
                  <a:tcPr marL="91429" marR="91429"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Calibri" panose="020F0502020204030204" pitchFamily="34" charset="0"/>
                        </a:rPr>
                        <a:t>CO, particulates</a:t>
                      </a:r>
                    </a:p>
                  </a:txBody>
                  <a:tcPr marL="91429" marR="91429" marT="45728" marB="45728"/>
                </a:tc>
              </a:tr>
            </a:tbl>
          </a:graphicData>
        </a:graphic>
      </p:graphicFrame>
    </p:spTree>
    <p:extLst>
      <p:ext uri="{BB962C8B-B14F-4D97-AF65-F5344CB8AC3E}">
        <p14:creationId xmlns:p14="http://schemas.microsoft.com/office/powerpoint/2010/main" val="33281649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0"/>
            <a:ext cx="10972800" cy="584886"/>
          </a:xfrm>
        </p:spPr>
        <p:txBody>
          <a:bodyPr/>
          <a:lstStyle/>
          <a:p>
            <a:pPr eaLnBrk="1" hangingPunct="1">
              <a:defRPr/>
            </a:pPr>
            <a:r>
              <a:rPr lang="en-US" sz="4000" dirty="0" smtClean="0"/>
              <a:t>ANTHROPOGENIC CLIMATE CHANGE</a:t>
            </a:r>
            <a:endParaRPr lang="en-US" sz="4800" dirty="0"/>
          </a:p>
        </p:txBody>
      </p:sp>
      <p:sp>
        <p:nvSpPr>
          <p:cNvPr id="30723" name="Rectangle 3"/>
          <p:cNvSpPr>
            <a:spLocks noGrp="1" noChangeArrowheads="1"/>
          </p:cNvSpPr>
          <p:nvPr>
            <p:ph idx="1"/>
          </p:nvPr>
        </p:nvSpPr>
        <p:spPr>
          <a:xfrm>
            <a:off x="1070919" y="882783"/>
            <a:ext cx="10972800" cy="4525963"/>
          </a:xfrm>
        </p:spPr>
        <p:txBody>
          <a:bodyPr/>
          <a:lstStyle/>
          <a:p>
            <a:pPr eaLnBrk="1" hangingPunct="1">
              <a:defRPr/>
            </a:pPr>
            <a:r>
              <a:rPr lang="en-US" dirty="0" smtClean="0"/>
              <a:t>Increasing Levels of Greenhouse Gases</a:t>
            </a:r>
          </a:p>
          <a:p>
            <a:pPr lvl="1" eaLnBrk="1" hangingPunct="1">
              <a:defRPr/>
            </a:pPr>
            <a:r>
              <a:rPr lang="en-US" sz="3200" dirty="0" smtClean="0"/>
              <a:t>Carbon dioxide</a:t>
            </a:r>
          </a:p>
          <a:p>
            <a:pPr lvl="1" eaLnBrk="1" hangingPunct="1">
              <a:defRPr/>
            </a:pPr>
            <a:r>
              <a:rPr lang="en-US" sz="3200" dirty="0" smtClean="0"/>
              <a:t>Burning fossil fuels</a:t>
            </a:r>
          </a:p>
          <a:p>
            <a:pPr lvl="1" eaLnBrk="1" hangingPunct="1">
              <a:defRPr/>
            </a:pPr>
            <a:r>
              <a:rPr lang="en-US" sz="3200" dirty="0" smtClean="0"/>
              <a:t>Deforestation</a:t>
            </a:r>
          </a:p>
          <a:p>
            <a:pPr lvl="1" eaLnBrk="1" hangingPunct="1">
              <a:defRPr/>
            </a:pPr>
            <a:r>
              <a:rPr lang="en-US" sz="3200" dirty="0" smtClean="0"/>
              <a:t>Methane, nitrous oxides, CFCs</a:t>
            </a:r>
          </a:p>
        </p:txBody>
      </p:sp>
    </p:spTree>
    <p:extLst>
      <p:ext uri="{BB962C8B-B14F-4D97-AF65-F5344CB8AC3E}">
        <p14:creationId xmlns:p14="http://schemas.microsoft.com/office/powerpoint/2010/main" val="2492619840"/>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a:xfrm>
            <a:off x="1752600" y="0"/>
            <a:ext cx="8305800" cy="685800"/>
          </a:xfrm>
        </p:spPr>
        <p:txBody>
          <a:bodyPr lIns="92075" tIns="46038" rIns="92075" bIns="46038"/>
          <a:lstStyle/>
          <a:p>
            <a:pPr eaLnBrk="1" hangingPunct="1">
              <a:defRPr/>
            </a:pPr>
            <a:r>
              <a:rPr lang="en-US" sz="4000" dirty="0">
                <a:effectLst>
                  <a:outerShdw blurRad="38100" dist="38100" dir="2700000" algn="tl">
                    <a:srgbClr val="000000">
                      <a:alpha val="43137"/>
                    </a:srgbClr>
                  </a:outerShdw>
                </a:effectLst>
              </a:rPr>
              <a:t>The Greenhouse Effect</a:t>
            </a:r>
            <a:endParaRPr lang="en-US" dirty="0" smtClean="0">
              <a:effectLst>
                <a:outerShdw blurRad="38100" dist="38100" dir="2700000" algn="tl">
                  <a:srgbClr val="000000">
                    <a:alpha val="43137"/>
                  </a:srgbClr>
                </a:outerShdw>
              </a:effectLst>
              <a:latin typeface="Times New Roman" pitchFamily="18" charset="0"/>
            </a:endParaRPr>
          </a:p>
        </p:txBody>
      </p:sp>
      <p:sp>
        <p:nvSpPr>
          <p:cNvPr id="694275" name="Rectangle 3"/>
          <p:cNvSpPr>
            <a:spLocks noGrp="1" noChangeArrowheads="1"/>
          </p:cNvSpPr>
          <p:nvPr>
            <p:ph type="body" idx="1"/>
          </p:nvPr>
        </p:nvSpPr>
        <p:spPr>
          <a:xfrm>
            <a:off x="986237" y="1064741"/>
            <a:ext cx="8382000" cy="4495800"/>
          </a:xfrm>
        </p:spPr>
        <p:txBody>
          <a:bodyPr/>
          <a:lstStyle/>
          <a:p>
            <a:pPr eaLnBrk="1" hangingPunct="1">
              <a:lnSpc>
                <a:spcPct val="90000"/>
              </a:lnSpc>
              <a:buFont typeface="Arial" charset="0"/>
              <a:buChar char="•"/>
              <a:defRPr/>
            </a:pPr>
            <a:r>
              <a:rPr lang="en-US" dirty="0"/>
              <a:t> Greenhouse gases:</a:t>
            </a:r>
          </a:p>
          <a:p>
            <a:pPr lvl="1" eaLnBrk="1" hangingPunct="1">
              <a:lnSpc>
                <a:spcPct val="90000"/>
              </a:lnSpc>
              <a:buFont typeface="Arial" charset="0"/>
              <a:buChar char="–"/>
              <a:defRPr/>
            </a:pPr>
            <a:r>
              <a:rPr lang="en-US" sz="3200" dirty="0" smtClean="0"/>
              <a:t> Transparent to incoming solar radiation</a:t>
            </a:r>
          </a:p>
          <a:p>
            <a:pPr lvl="1" eaLnBrk="1" hangingPunct="1">
              <a:lnSpc>
                <a:spcPct val="90000"/>
              </a:lnSpc>
              <a:buFont typeface="Arial" charset="0"/>
              <a:buChar char="–"/>
              <a:defRPr/>
            </a:pPr>
            <a:r>
              <a:rPr lang="en-US" sz="3200" dirty="0"/>
              <a:t> </a:t>
            </a:r>
            <a:r>
              <a:rPr lang="en-US" sz="3200" dirty="0" smtClean="0"/>
              <a:t> Efficiently absorb outgoing long-wave radiation</a:t>
            </a:r>
          </a:p>
          <a:p>
            <a:pPr lvl="1" eaLnBrk="1" hangingPunct="1">
              <a:lnSpc>
                <a:spcPct val="90000"/>
              </a:lnSpc>
              <a:buFont typeface="Arial" charset="0"/>
              <a:buChar char="–"/>
              <a:defRPr/>
            </a:pPr>
            <a:r>
              <a:rPr lang="en-US" sz="3200" dirty="0"/>
              <a:t> </a:t>
            </a:r>
            <a:r>
              <a:rPr lang="en-US" sz="3200" dirty="0" smtClean="0"/>
              <a:t> Lead to a warmer atmosphere</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31015863"/>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3"/>
          <p:cNvSpPr txBox="1">
            <a:spLocks noChangeArrowheads="1"/>
          </p:cNvSpPr>
          <p:nvPr/>
        </p:nvSpPr>
        <p:spPr bwMode="auto">
          <a:xfrm>
            <a:off x="6096000" y="10668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hlink"/>
                </a:solidFill>
              </a:rPr>
              <a:t>Current CO</a:t>
            </a:r>
            <a:r>
              <a:rPr lang="en-US" altLang="en-US" sz="1800" b="1" baseline="-25000">
                <a:solidFill>
                  <a:schemeClr val="hlink"/>
                </a:solidFill>
              </a:rPr>
              <a:t>2</a:t>
            </a:r>
            <a:r>
              <a:rPr lang="en-US" altLang="en-US" sz="1800" b="1">
                <a:solidFill>
                  <a:schemeClr val="hlink"/>
                </a:solidFill>
              </a:rPr>
              <a:t>:  ~380 ppm</a:t>
            </a:r>
          </a:p>
        </p:txBody>
      </p:sp>
      <p:pic>
        <p:nvPicPr>
          <p:cNvPr id="321539" name="Picture 3" descr="FA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85800"/>
            <a:ext cx="83550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1676400" y="0"/>
            <a:ext cx="8763000" cy="685800"/>
          </a:xfrm>
          <a:prstGeom prst="rect">
            <a:avLst/>
          </a:prstGeom>
        </p:spPr>
        <p:txBody>
          <a:bodyPr/>
          <a:lstStyle/>
          <a:p>
            <a:pPr algn="ctr">
              <a:defRPr/>
            </a:pPr>
            <a:r>
              <a:rPr lang="en-GB" sz="4000" dirty="0">
                <a:effectLst>
                  <a:outerShdw blurRad="38100" dist="38100" dir="2700000" algn="tl">
                    <a:srgbClr val="000000">
                      <a:alpha val="43137"/>
                    </a:srgbClr>
                  </a:outerShdw>
                </a:effectLst>
                <a:latin typeface="+mj-lt"/>
                <a:ea typeface="+mj-ea"/>
                <a:cs typeface="+mj-cs"/>
              </a:rPr>
              <a:t>Greenhouse Gases</a:t>
            </a:r>
          </a:p>
        </p:txBody>
      </p:sp>
    </p:spTree>
    <p:extLst>
      <p:ext uri="{BB962C8B-B14F-4D97-AF65-F5344CB8AC3E}">
        <p14:creationId xmlns:p14="http://schemas.microsoft.com/office/powerpoint/2010/main" val="3407313714"/>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76400" y="0"/>
            <a:ext cx="8763000" cy="685800"/>
          </a:xfrm>
          <a:prstGeom prst="rect">
            <a:avLst/>
          </a:prstGeom>
        </p:spPr>
        <p:txBody>
          <a:bodyPr/>
          <a:lstStyle/>
          <a:p>
            <a:pPr algn="ctr">
              <a:defRPr/>
            </a:pPr>
            <a:r>
              <a:rPr lang="en-GB" sz="4000" dirty="0">
                <a:effectLst>
                  <a:outerShdw blurRad="38100" dist="38100" dir="2700000" algn="tl">
                    <a:srgbClr val="000000">
                      <a:alpha val="43137"/>
                    </a:srgbClr>
                  </a:outerShdw>
                </a:effectLst>
                <a:latin typeface="+mj-lt"/>
                <a:ea typeface="+mj-ea"/>
                <a:cs typeface="+mj-cs"/>
              </a:rPr>
              <a:t>Greenhouse Gases</a:t>
            </a:r>
          </a:p>
        </p:txBody>
      </p:sp>
      <p:pic>
        <p:nvPicPr>
          <p:cNvPr id="2" name="Picture 1"/>
          <p:cNvPicPr>
            <a:picLocks noChangeAspect="1"/>
          </p:cNvPicPr>
          <p:nvPr/>
        </p:nvPicPr>
        <p:blipFill>
          <a:blip r:embed="rId3"/>
          <a:stretch>
            <a:fillRect/>
          </a:stretch>
        </p:blipFill>
        <p:spPr>
          <a:xfrm>
            <a:off x="1423859" y="667068"/>
            <a:ext cx="9268082" cy="6190932"/>
          </a:xfrm>
          <a:prstGeom prst="rect">
            <a:avLst/>
          </a:prstGeom>
        </p:spPr>
      </p:pic>
    </p:spTree>
    <p:extLst>
      <p:ext uri="{BB962C8B-B14F-4D97-AF65-F5344CB8AC3E}">
        <p14:creationId xmlns:p14="http://schemas.microsoft.com/office/powerpoint/2010/main" val="1484811003"/>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524000" y="0"/>
            <a:ext cx="9144000" cy="762000"/>
          </a:xfrm>
        </p:spPr>
        <p:txBody>
          <a:bodyPr lIns="92075" tIns="46038" rIns="92075" bIns="46038"/>
          <a:lstStyle/>
          <a:p>
            <a:pPr eaLnBrk="1" hangingPunct="1">
              <a:defRPr/>
            </a:pPr>
            <a:r>
              <a:rPr lang="en-US" sz="4000" dirty="0">
                <a:effectLst>
                  <a:outerShdw blurRad="38100" dist="38100" dir="2700000" algn="tl">
                    <a:srgbClr val="000000">
                      <a:alpha val="43137"/>
                    </a:srgbClr>
                  </a:outerShdw>
                </a:effectLst>
              </a:rPr>
              <a:t>Greenhouse Gases</a:t>
            </a:r>
            <a:endParaRPr lang="en-US" sz="4800" dirty="0">
              <a:effectLst>
                <a:outerShdw blurRad="38100" dist="38100" dir="2700000" algn="tl">
                  <a:srgbClr val="000000">
                    <a:alpha val="43137"/>
                  </a:srgbClr>
                </a:outerShdw>
              </a:effectLst>
              <a:latin typeface="Times New Roman" pitchFamily="18" charset="0"/>
            </a:endParaRPr>
          </a:p>
        </p:txBody>
      </p:sp>
      <p:sp>
        <p:nvSpPr>
          <p:cNvPr id="33795" name="Rectangle 3"/>
          <p:cNvSpPr>
            <a:spLocks noGrp="1" noChangeArrowheads="1"/>
          </p:cNvSpPr>
          <p:nvPr>
            <p:ph type="body" idx="1"/>
          </p:nvPr>
        </p:nvSpPr>
        <p:spPr>
          <a:xfrm>
            <a:off x="1524000" y="1013251"/>
            <a:ext cx="11335992" cy="4495800"/>
          </a:xfrm>
        </p:spPr>
        <p:txBody>
          <a:bodyPr/>
          <a:lstStyle/>
          <a:p>
            <a:pPr marL="0" indent="0" eaLnBrk="1" hangingPunct="1">
              <a:lnSpc>
                <a:spcPct val="90000"/>
              </a:lnSpc>
              <a:buNone/>
              <a:defRPr/>
            </a:pPr>
            <a:r>
              <a:rPr lang="en-US" dirty="0" smtClean="0"/>
              <a:t>Contributions to atmospheric warming</a:t>
            </a:r>
          </a:p>
          <a:p>
            <a:pPr eaLnBrk="1" hangingPunct="1">
              <a:lnSpc>
                <a:spcPct val="90000"/>
              </a:lnSpc>
              <a:defRPr/>
            </a:pPr>
            <a:r>
              <a:rPr lang="en-US" dirty="0" smtClean="0"/>
              <a:t>Water </a:t>
            </a:r>
            <a:r>
              <a:rPr lang="en-US" dirty="0"/>
              <a:t>Vapor	</a:t>
            </a:r>
            <a:r>
              <a:rPr lang="en-US" dirty="0" smtClean="0"/>
              <a:t>	~60%</a:t>
            </a:r>
          </a:p>
          <a:p>
            <a:pPr eaLnBrk="1" hangingPunct="1">
              <a:lnSpc>
                <a:spcPct val="90000"/>
              </a:lnSpc>
              <a:defRPr/>
            </a:pPr>
            <a:r>
              <a:rPr lang="en-US" dirty="0" smtClean="0"/>
              <a:t>Carbon </a:t>
            </a:r>
            <a:r>
              <a:rPr lang="en-US" dirty="0"/>
              <a:t>Dioxide	</a:t>
            </a:r>
            <a:r>
              <a:rPr lang="en-US" dirty="0" smtClean="0"/>
              <a:t>~26%</a:t>
            </a:r>
          </a:p>
          <a:p>
            <a:pPr eaLnBrk="1" hangingPunct="1">
              <a:lnSpc>
                <a:spcPct val="90000"/>
              </a:lnSpc>
              <a:defRPr/>
            </a:pPr>
            <a:r>
              <a:rPr lang="en-US" dirty="0" smtClean="0"/>
              <a:t>Ozone			~8%</a:t>
            </a:r>
          </a:p>
          <a:p>
            <a:pPr eaLnBrk="1" hangingPunct="1">
              <a:lnSpc>
                <a:spcPct val="90000"/>
              </a:lnSpc>
              <a:defRPr/>
            </a:pPr>
            <a:r>
              <a:rPr lang="en-US" dirty="0" smtClean="0"/>
              <a:t>Others			~6%</a:t>
            </a:r>
            <a:endParaRPr lang="en-US" dirty="0"/>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1690778"/>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0"/>
            <a:ext cx="8229600" cy="546100"/>
          </a:xfrm>
        </p:spPr>
        <p:txBody>
          <a:bodyPr rtlCol="0">
            <a:normAutofit fontScale="90000"/>
          </a:bodyPr>
          <a:lstStyle/>
          <a:p>
            <a:pPr eaLnBrk="1" fontAlgn="auto" hangingPunct="1">
              <a:spcAft>
                <a:spcPts val="0"/>
              </a:spcAft>
              <a:defRPr/>
            </a:pPr>
            <a:r>
              <a:rPr lang="en-US" dirty="0" smtClean="0">
                <a:effectLst>
                  <a:outerShdw blurRad="38100" dist="38100" dir="2700000" algn="tl">
                    <a:srgbClr val="000000">
                      <a:alpha val="43137"/>
                    </a:srgbClr>
                  </a:outerShdw>
                </a:effectLst>
              </a:rPr>
              <a:t>Recent Warming</a:t>
            </a:r>
            <a:endParaRPr lang="en-US" dirty="0">
              <a:effectLst>
                <a:outerShdw blurRad="38100" dist="38100" dir="2700000" algn="tl">
                  <a:srgbClr val="000000">
                    <a:alpha val="43137"/>
                  </a:srgbClr>
                </a:outerShdw>
              </a:effectLst>
            </a:endParaRPr>
          </a:p>
        </p:txBody>
      </p:sp>
      <p:sp>
        <p:nvSpPr>
          <p:cNvPr id="34819" name="Rectangle 3"/>
          <p:cNvSpPr>
            <a:spLocks noGrp="1" noChangeArrowheads="1"/>
          </p:cNvSpPr>
          <p:nvPr>
            <p:ph type="body" idx="1"/>
          </p:nvPr>
        </p:nvSpPr>
        <p:spPr>
          <a:xfrm>
            <a:off x="613719" y="834081"/>
            <a:ext cx="8915400" cy="4525963"/>
          </a:xfrm>
        </p:spPr>
        <p:txBody>
          <a:bodyPr/>
          <a:lstStyle/>
          <a:p>
            <a:pPr eaLnBrk="1" hangingPunct="1">
              <a:lnSpc>
                <a:spcPct val="80000"/>
              </a:lnSpc>
              <a:defRPr/>
            </a:pPr>
            <a:r>
              <a:rPr lang="en-US" dirty="0"/>
              <a:t>Decrease in exceptionally cold temperatures</a:t>
            </a:r>
          </a:p>
          <a:p>
            <a:pPr eaLnBrk="1" hangingPunct="1">
              <a:lnSpc>
                <a:spcPct val="80000"/>
              </a:lnSpc>
              <a:defRPr/>
            </a:pPr>
            <a:r>
              <a:rPr lang="en-US" dirty="0"/>
              <a:t>Increase in exceptionally warm temperatures</a:t>
            </a:r>
          </a:p>
          <a:p>
            <a:pPr eaLnBrk="1" hangingPunct="1">
              <a:lnSpc>
                <a:spcPct val="80000"/>
              </a:lnSpc>
              <a:defRPr/>
            </a:pPr>
            <a:r>
              <a:rPr lang="en-US" dirty="0"/>
              <a:t>Minima have increased more rapidly than maxima</a:t>
            </a:r>
          </a:p>
          <a:p>
            <a:pPr eaLnBrk="1" hangingPunct="1">
              <a:lnSpc>
                <a:spcPct val="80000"/>
              </a:lnSpc>
              <a:defRPr/>
            </a:pPr>
            <a:r>
              <a:rPr lang="en-US" dirty="0" smtClean="0"/>
              <a:t>Most </a:t>
            </a:r>
            <a:r>
              <a:rPr lang="en-US" dirty="0"/>
              <a:t>pronounced warming – northern continents</a:t>
            </a:r>
          </a:p>
          <a:p>
            <a:pPr eaLnBrk="1" hangingPunct="1">
              <a:lnSpc>
                <a:spcPct val="80000"/>
              </a:lnSpc>
              <a:defRPr/>
            </a:pPr>
            <a:r>
              <a:rPr lang="en-US" dirty="0"/>
              <a:t>Marked cooling</a:t>
            </a:r>
          </a:p>
          <a:p>
            <a:pPr lvl="1" eaLnBrk="1" hangingPunct="1">
              <a:lnSpc>
                <a:spcPct val="80000"/>
              </a:lnSpc>
              <a:defRPr/>
            </a:pPr>
            <a:r>
              <a:rPr lang="en-US" sz="3200" dirty="0" smtClean="0"/>
              <a:t>NW Atlantic Ocean</a:t>
            </a:r>
          </a:p>
          <a:p>
            <a:pPr lvl="1" eaLnBrk="1" hangingPunct="1">
              <a:lnSpc>
                <a:spcPct val="80000"/>
              </a:lnSpc>
              <a:defRPr/>
            </a:pPr>
            <a:r>
              <a:rPr lang="en-US" sz="3200" dirty="0" smtClean="0"/>
              <a:t>Less in north central Pacific</a:t>
            </a:r>
          </a:p>
          <a:p>
            <a:pPr eaLnBrk="1" hangingPunct="1">
              <a:lnSpc>
                <a:spcPct val="80000"/>
              </a:lnSpc>
              <a:defRPr/>
            </a:pPr>
            <a:r>
              <a:rPr lang="en-US" dirty="0"/>
              <a:t>Changes appear most clearly in winter</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338212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fad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fade">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fade">
                                      <p:cBhvr>
                                        <p:cTn id="22" dur="500"/>
                                        <p:tgtEl>
                                          <p:spTgt spid="348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fade">
                                      <p:cBhvr>
                                        <p:cTn id="27" dur="500"/>
                                        <p:tgtEl>
                                          <p:spTgt spid="34819">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4819">
                                            <p:txEl>
                                              <p:pRg st="5" end="5"/>
                                            </p:txEl>
                                          </p:spTgt>
                                        </p:tgtEl>
                                        <p:attrNameLst>
                                          <p:attrName>style.visibility</p:attrName>
                                        </p:attrNameLst>
                                      </p:cBhvr>
                                      <p:to>
                                        <p:strVal val="visible"/>
                                      </p:to>
                                    </p:set>
                                    <p:animEffect transition="in" filter="fade">
                                      <p:cBhvr>
                                        <p:cTn id="30" dur="500"/>
                                        <p:tgtEl>
                                          <p:spTgt spid="34819">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4819">
                                            <p:txEl>
                                              <p:pRg st="6" end="6"/>
                                            </p:txEl>
                                          </p:spTgt>
                                        </p:tgtEl>
                                        <p:attrNameLst>
                                          <p:attrName>style.visibility</p:attrName>
                                        </p:attrNameLst>
                                      </p:cBhvr>
                                      <p:to>
                                        <p:strVal val="visible"/>
                                      </p:to>
                                    </p:set>
                                    <p:animEffect transition="in" filter="fade">
                                      <p:cBhvr>
                                        <p:cTn id="33" dur="500"/>
                                        <p:tgtEl>
                                          <p:spTgt spid="34819">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819">
                                            <p:txEl>
                                              <p:pRg st="7" end="7"/>
                                            </p:txEl>
                                          </p:spTgt>
                                        </p:tgtEl>
                                        <p:attrNameLst>
                                          <p:attrName>style.visibility</p:attrName>
                                        </p:attrNameLst>
                                      </p:cBhvr>
                                      <p:to>
                                        <p:strVal val="visible"/>
                                      </p:to>
                                    </p:set>
                                    <p:animEffect transition="in" filter="fade">
                                      <p:cBhvr>
                                        <p:cTn id="38"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dirty="0" smtClean="0">
                <a:effectLst>
                  <a:outerShdw blurRad="38100" dist="38100" dir="2700000" algn="tl">
                    <a:srgbClr val="000000">
                      <a:alpha val="43137"/>
                    </a:srgbClr>
                  </a:outerShdw>
                </a:effectLst>
              </a:rPr>
              <a:t>Recent Warming</a:t>
            </a:r>
            <a:endParaRPr lang="en-US" dirty="0">
              <a:effectLst>
                <a:outerShdw blurRad="38100" dist="38100" dir="2700000" algn="tl">
                  <a:srgbClr val="000000">
                    <a:alpha val="43137"/>
                  </a:srgbClr>
                </a:outerShdw>
              </a:effectLst>
            </a:endParaRP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97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8975" y="694039"/>
            <a:ext cx="5027286" cy="33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41" y="694039"/>
            <a:ext cx="5419725"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40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733"/>
                                        </p:tgtEl>
                                        <p:attrNameLst>
                                          <p:attrName>style.visibility</p:attrName>
                                        </p:attrNameLst>
                                      </p:cBhvr>
                                      <p:to>
                                        <p:strVal val="visible"/>
                                      </p:to>
                                    </p:set>
                                    <p:animEffect transition="in" filter="fade">
                                      <p:cBhvr>
                                        <p:cTn id="7" dur="500"/>
                                        <p:tgtEl>
                                          <p:spTgt spid="3297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732"/>
                                        </p:tgtEl>
                                        <p:attrNameLst>
                                          <p:attrName>style.visibility</p:attrName>
                                        </p:attrNameLst>
                                      </p:cBhvr>
                                      <p:to>
                                        <p:strVal val="visible"/>
                                      </p:to>
                                    </p:set>
                                    <p:animEffect transition="in" filter="fade">
                                      <p:cBhvr>
                                        <p:cTn id="12" dur="500"/>
                                        <p:tgtEl>
                                          <p:spTgt spid="32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74" y="1925596"/>
            <a:ext cx="59753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1524000" y="1"/>
            <a:ext cx="9144000" cy="708025"/>
          </a:xfrm>
          <a:prstGeom prst="rect">
            <a:avLst/>
          </a:prstGeom>
          <a:noFill/>
          <a:ln w="9525">
            <a:noFill/>
            <a:miter lim="800000"/>
            <a:headEnd/>
            <a:tailEnd/>
          </a:ln>
        </p:spPr>
        <p:txBody>
          <a:bodyPr>
            <a:spAutoFit/>
          </a:bodyPr>
          <a:lstStyle/>
          <a:p>
            <a:pPr algn="ctr">
              <a:defRPr/>
            </a:pPr>
            <a:r>
              <a:rPr lang="en-US" sz="4000" dirty="0">
                <a:effectLst>
                  <a:outerShdw blurRad="38100" dist="38100" dir="2700000" algn="tl">
                    <a:srgbClr val="000000">
                      <a:alpha val="43137"/>
                    </a:srgbClr>
                  </a:outerShdw>
                </a:effectLst>
              </a:rPr>
              <a:t>Mt. Pinatubo - Global Cooling</a:t>
            </a:r>
            <a:endParaRPr lang="en-US" sz="2400" dirty="0">
              <a:effectLst>
                <a:outerShdw blurRad="38100" dist="38100" dir="2700000" algn="tl">
                  <a:srgbClr val="000000">
                    <a:alpha val="43137"/>
                  </a:srgbClr>
                </a:outerShdw>
              </a:effectLst>
            </a:endParaRPr>
          </a:p>
        </p:txBody>
      </p:sp>
      <p:sp>
        <p:nvSpPr>
          <p:cNvPr id="331780" name="Text Box 5"/>
          <p:cNvSpPr txBox="1">
            <a:spLocks noChangeArrowheads="1"/>
          </p:cNvSpPr>
          <p:nvPr/>
        </p:nvSpPr>
        <p:spPr bwMode="auto">
          <a:xfrm>
            <a:off x="615174" y="691550"/>
            <a:ext cx="62772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3200" dirty="0"/>
              <a:t>1991 - Changing forcing changes the temperature (and water vapor, etc.)</a:t>
            </a:r>
            <a:endParaRPr lang="en-US" altLang="en-US" sz="2000" dirty="0"/>
          </a:p>
        </p:txBody>
      </p:sp>
      <p:pic>
        <p:nvPicPr>
          <p:cNvPr id="331781" name="Picture 6" descr="250px-Mt_pinatubo_eru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692" y="708026"/>
            <a:ext cx="4764134" cy="455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0715"/>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523876"/>
            <a:ext cx="3462338" cy="746125"/>
          </a:xfrm>
        </p:spPr>
        <p:txBody>
          <a:bodyPr/>
          <a:lstStyle/>
          <a:p>
            <a:pPr>
              <a:defRPr/>
            </a:pPr>
            <a:r>
              <a:rPr lang="en-US" smtClean="0">
                <a:solidFill>
                  <a:srgbClr val="FFFF00"/>
                </a:solidFill>
              </a:rPr>
              <a:t> </a:t>
            </a:r>
            <a:endParaRPr lang="en-US" smtClean="0">
              <a:solidFill>
                <a:srgbClr val="FFFF00"/>
              </a:solidFill>
              <a:latin typeface="Times New Roman" panose="02020603050405020304" pitchFamily="18" charset="0"/>
            </a:endParaRPr>
          </a:p>
        </p:txBody>
      </p:sp>
      <p:pic>
        <p:nvPicPr>
          <p:cNvPr id="333827" name="Picture 3" descr="SPM-3_plen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94424"/>
            <a:ext cx="6324600"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13"/>
          <p:cNvSpPr txBox="1">
            <a:spLocks noChangeArrowheads="1"/>
          </p:cNvSpPr>
          <p:nvPr/>
        </p:nvSpPr>
        <p:spPr bwMode="auto">
          <a:xfrm>
            <a:off x="2057400" y="1"/>
            <a:ext cx="8153400" cy="708025"/>
          </a:xfrm>
          <a:prstGeom prst="rect">
            <a:avLst/>
          </a:prstGeom>
          <a:noFill/>
          <a:ln w="9525">
            <a:noFill/>
            <a:miter lim="800000"/>
            <a:headEnd/>
            <a:tailEnd/>
          </a:ln>
        </p:spPr>
        <p:txBody>
          <a:bodyPr>
            <a:spAutoFit/>
          </a:bodyPr>
          <a:lstStyle/>
          <a:p>
            <a:pPr algn="ctr">
              <a:spcBef>
                <a:spcPct val="50000"/>
              </a:spcBef>
              <a:defRPr/>
            </a:pPr>
            <a:r>
              <a:rPr lang="en-US" sz="4000" dirty="0">
                <a:effectLst>
                  <a:outerShdw blurRad="38100" dist="38100" dir="2700000" algn="tl">
                    <a:srgbClr val="000000">
                      <a:alpha val="43137"/>
                    </a:srgbClr>
                  </a:outerShdw>
                </a:effectLst>
              </a:rPr>
              <a:t>Warming Measurements</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9743601"/>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2057400" y="0"/>
            <a:ext cx="8229600" cy="762000"/>
          </a:xfrm>
        </p:spPr>
        <p:txBody>
          <a:bodyPr/>
          <a:lstStyle/>
          <a:p>
            <a:pPr eaLnBrk="1" hangingPunct="1">
              <a:defRPr/>
            </a:pPr>
            <a:r>
              <a:rPr lang="en-US" sz="4000" dirty="0">
                <a:effectLst>
                  <a:outerShdw blurRad="38100" dist="38100" dir="2700000" algn="tl">
                    <a:srgbClr val="000000">
                      <a:alpha val="43137"/>
                    </a:srgbClr>
                  </a:outerShdw>
                </a:effectLst>
              </a:rPr>
              <a:t>IPCC</a:t>
            </a:r>
          </a:p>
        </p:txBody>
      </p:sp>
      <p:sp>
        <p:nvSpPr>
          <p:cNvPr id="38915" name="Rectangle 3"/>
          <p:cNvSpPr>
            <a:spLocks noGrp="1" noChangeArrowheads="1"/>
          </p:cNvSpPr>
          <p:nvPr>
            <p:ph type="body" idx="1"/>
          </p:nvPr>
        </p:nvSpPr>
        <p:spPr>
          <a:xfrm>
            <a:off x="1601049" y="989147"/>
            <a:ext cx="8382000" cy="4525963"/>
          </a:xfrm>
        </p:spPr>
        <p:txBody>
          <a:bodyPr/>
          <a:lstStyle/>
          <a:p>
            <a:pPr eaLnBrk="1" hangingPunct="1">
              <a:defRPr/>
            </a:pPr>
            <a:r>
              <a:rPr lang="en-US" dirty="0"/>
              <a:t>Intergovernmental Panel on Climate Change</a:t>
            </a:r>
          </a:p>
          <a:p>
            <a:pPr lvl="1" eaLnBrk="1" hangingPunct="1">
              <a:buFont typeface="Arial" panose="020B0604020202020204" pitchFamily="34" charset="0"/>
              <a:buChar char="•"/>
              <a:defRPr/>
            </a:pPr>
            <a:r>
              <a:rPr lang="en-US" sz="3200" dirty="0" smtClean="0"/>
              <a:t>Established 1988 by WMO</a:t>
            </a:r>
          </a:p>
          <a:p>
            <a:pPr lvl="1" eaLnBrk="1" hangingPunct="1">
              <a:buFont typeface="Arial" panose="020B0604020202020204" pitchFamily="34" charset="0"/>
              <a:buChar char="•"/>
              <a:defRPr/>
            </a:pPr>
            <a:r>
              <a:rPr lang="en-US" sz="3200" dirty="0" smtClean="0"/>
              <a:t>194 nations</a:t>
            </a:r>
          </a:p>
          <a:p>
            <a:pPr lvl="1" eaLnBrk="1" hangingPunct="1">
              <a:buFont typeface="Arial" panose="020B0604020202020204" pitchFamily="34" charset="0"/>
              <a:buChar char="•"/>
              <a:defRPr/>
            </a:pPr>
            <a:r>
              <a:rPr lang="en-US" sz="3200" dirty="0" smtClean="0"/>
              <a:t>3000+  climate scientists</a:t>
            </a:r>
          </a:p>
          <a:p>
            <a:pPr eaLnBrk="1" hangingPunct="1">
              <a:defRPr/>
            </a:pPr>
            <a:r>
              <a:rPr lang="en-US" dirty="0" smtClean="0"/>
              <a:t>2014 </a:t>
            </a:r>
            <a:r>
              <a:rPr lang="en-US" dirty="0"/>
              <a:t>Issued </a:t>
            </a:r>
            <a:r>
              <a:rPr lang="en-US" dirty="0" smtClean="0"/>
              <a:t>5</a:t>
            </a:r>
            <a:r>
              <a:rPr lang="en-US" baseline="30000" dirty="0" smtClean="0"/>
              <a:t>th</a:t>
            </a:r>
            <a:r>
              <a:rPr lang="en-US" dirty="0" smtClean="0"/>
              <a:t> </a:t>
            </a:r>
            <a:r>
              <a:rPr lang="en-US" dirty="0"/>
              <a:t>Assessment Report </a:t>
            </a:r>
            <a:r>
              <a:rPr lang="en-US" dirty="0" smtClean="0"/>
              <a:t>Summary</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1956811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dirty="0">
                <a:effectLst>
                  <a:outerShdw blurRad="38100" dist="38100" dir="2700000" algn="tl">
                    <a:srgbClr val="000000">
                      <a:alpha val="43137"/>
                    </a:srgbClr>
                  </a:outerShdw>
                </a:effectLst>
              </a:rPr>
              <a:t>Principal Air Pollutants</a:t>
            </a:r>
          </a:p>
        </p:txBody>
      </p:sp>
      <p:sp>
        <p:nvSpPr>
          <p:cNvPr id="62468" name="Rectangle 4"/>
          <p:cNvSpPr>
            <a:spLocks noChangeArrowheads="1"/>
          </p:cNvSpPr>
          <p:nvPr/>
        </p:nvSpPr>
        <p:spPr bwMode="auto">
          <a:xfrm>
            <a:off x="518984" y="5090211"/>
            <a:ext cx="11862486" cy="1077218"/>
          </a:xfrm>
          <a:prstGeom prst="rect">
            <a:avLst/>
          </a:prstGeom>
          <a:noFill/>
          <a:ln w="9525">
            <a:noFill/>
            <a:miter lim="800000"/>
            <a:headEnd/>
            <a:tailEnd/>
          </a:ln>
          <a:effectLst/>
        </p:spPr>
        <p:txBody>
          <a:bodyPr wrap="square">
            <a:spAutoFit/>
          </a:bodyPr>
          <a:lstStyle/>
          <a:p>
            <a:pPr marL="227013" indent="-227013">
              <a:defRPr/>
            </a:pPr>
            <a:r>
              <a:rPr lang="en-US" sz="3200" dirty="0">
                <a:effectLst>
                  <a:outerShdw blurRad="38100" dist="38100" dir="2700000" algn="tl">
                    <a:srgbClr val="000000"/>
                  </a:outerShdw>
                </a:effectLst>
                <a:latin typeface="Calibri" pitchFamily="34" charset="0"/>
                <a:cs typeface="Arial" charset="0"/>
              </a:rPr>
              <a:t>Globally, a large percentage of air pollution sources are </a:t>
            </a:r>
            <a:r>
              <a:rPr lang="en-US" sz="3200" dirty="0" smtClean="0">
                <a:effectLst>
                  <a:outerShdw blurRad="38100" dist="38100" dir="2700000" algn="tl">
                    <a:srgbClr val="000000"/>
                  </a:outerShdw>
                </a:effectLst>
                <a:latin typeface="Calibri" pitchFamily="34" charset="0"/>
                <a:cs typeface="Arial" charset="0"/>
              </a:rPr>
              <a:t>natural, but locally human-caused </a:t>
            </a:r>
            <a:r>
              <a:rPr lang="en-US" sz="3200" dirty="0">
                <a:effectLst>
                  <a:outerShdw blurRad="38100" dist="38100" dir="2700000" algn="tl">
                    <a:srgbClr val="000000"/>
                  </a:outerShdw>
                </a:effectLst>
                <a:latin typeface="Calibri" pitchFamily="34" charset="0"/>
                <a:cs typeface="Arial" charset="0"/>
              </a:rPr>
              <a:t>sources are often the largest contributors.</a:t>
            </a:r>
          </a:p>
        </p:txBody>
      </p:sp>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215" y="685799"/>
            <a:ext cx="11026590" cy="432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3989754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2057400" y="0"/>
            <a:ext cx="8229600" cy="762000"/>
          </a:xfrm>
        </p:spPr>
        <p:txBody>
          <a:bodyPr/>
          <a:lstStyle/>
          <a:p>
            <a:pPr eaLnBrk="1" hangingPunct="1">
              <a:defRPr/>
            </a:pPr>
            <a:r>
              <a:rPr lang="en-US" sz="4000" dirty="0">
                <a:effectLst>
                  <a:outerShdw blurRad="38100" dist="38100" dir="2700000" algn="tl">
                    <a:srgbClr val="000000">
                      <a:alpha val="43137"/>
                    </a:srgbClr>
                  </a:outerShdw>
                </a:effectLst>
              </a:rPr>
              <a:t>IPCC </a:t>
            </a:r>
            <a:r>
              <a:rPr lang="en-US" sz="4000" dirty="0" smtClean="0">
                <a:effectLst>
                  <a:outerShdw blurRad="38100" dist="38100" dir="2700000" algn="tl">
                    <a:srgbClr val="000000">
                      <a:alpha val="43137"/>
                    </a:srgbClr>
                  </a:outerShdw>
                </a:effectLst>
              </a:rPr>
              <a:t>Assessment Summary</a:t>
            </a:r>
            <a:endParaRPr lang="en-US" sz="4000" dirty="0">
              <a:effectLst>
                <a:outerShdw blurRad="38100" dist="38100" dir="2700000" algn="tl">
                  <a:srgbClr val="000000">
                    <a:alpha val="43137"/>
                  </a:srgbClr>
                </a:outerShdw>
              </a:effectLst>
            </a:endParaRP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1412782" y="1052022"/>
            <a:ext cx="10260106" cy="4031873"/>
          </a:xfrm>
          <a:prstGeom prst="rect">
            <a:avLst/>
          </a:prstGeom>
        </p:spPr>
        <p:txBody>
          <a:bodyPr wrap="square">
            <a:spAutoFit/>
          </a:bodyPr>
          <a:lstStyle/>
          <a:p>
            <a:pPr marL="285750" indent="-285750">
              <a:buFont typeface="Arial" pitchFamily="34" charset="0"/>
              <a:buChar char="•"/>
              <a:defRPr/>
            </a:pPr>
            <a:r>
              <a:rPr lang="en-US" sz="3200" dirty="0">
                <a:latin typeface="Calibri" panose="020F0502020204030204" pitchFamily="34" charset="0"/>
              </a:rPr>
              <a:t>Warming of the climate system is unequivocal</a:t>
            </a:r>
          </a:p>
          <a:p>
            <a:pPr marL="285750" indent="-285750">
              <a:buFont typeface="Arial" pitchFamily="34" charset="0"/>
              <a:buChar char="•"/>
              <a:defRPr/>
            </a:pPr>
            <a:r>
              <a:rPr lang="en-US" sz="3200" dirty="0">
                <a:latin typeface="Calibri" panose="020F0502020204030204" pitchFamily="34" charset="0"/>
              </a:rPr>
              <a:t>Most of global temperature is very likely (&gt;90%) anthropogenic (human)</a:t>
            </a:r>
          </a:p>
          <a:p>
            <a:pPr marL="285750" indent="-285750">
              <a:buFont typeface="Arial" pitchFamily="34" charset="0"/>
              <a:buChar char="•"/>
              <a:defRPr/>
            </a:pPr>
            <a:r>
              <a:rPr lang="en-US" sz="3200" dirty="0">
                <a:latin typeface="Calibri" panose="020F0502020204030204" pitchFamily="34" charset="0"/>
              </a:rPr>
              <a:t>Anthropogenic warming and sea level rise would continue for centuries</a:t>
            </a:r>
          </a:p>
          <a:p>
            <a:pPr marL="285750" indent="-285750">
              <a:buFont typeface="Arial" pitchFamily="34" charset="0"/>
              <a:buChar char="•"/>
              <a:defRPr/>
            </a:pPr>
            <a:r>
              <a:rPr lang="en-US" sz="3200" dirty="0">
                <a:latin typeface="Calibri" panose="020F0502020204030204" pitchFamily="34" charset="0"/>
              </a:rPr>
              <a:t>Probability warming is only natural variation is less than 5%</a:t>
            </a:r>
          </a:p>
          <a:p>
            <a:pPr marL="285750" indent="-285750">
              <a:buFont typeface="Arial" pitchFamily="34" charset="0"/>
              <a:buChar char="•"/>
              <a:defRPr/>
            </a:pPr>
            <a:r>
              <a:rPr lang="en-US" sz="3200" dirty="0">
                <a:latin typeface="Calibri" panose="020F0502020204030204" pitchFamily="34" charset="0"/>
              </a:rPr>
              <a:t>World temperatures could rise between 2 and 11 °F</a:t>
            </a:r>
          </a:p>
          <a:p>
            <a:pPr marL="285750" indent="-285750">
              <a:buFont typeface="Arial" pitchFamily="34" charset="0"/>
              <a:buChar char="•"/>
              <a:defRPr/>
            </a:pPr>
            <a:r>
              <a:rPr lang="en-US" sz="3200" dirty="0">
                <a:latin typeface="Calibri" panose="020F0502020204030204" pitchFamily="34" charset="0"/>
              </a:rPr>
              <a:t>Sea levels will probably rise by 7 to 23 in</a:t>
            </a:r>
          </a:p>
        </p:txBody>
      </p:sp>
    </p:spTree>
    <p:extLst>
      <p:ext uri="{BB962C8B-B14F-4D97-AF65-F5344CB8AC3E}">
        <p14:creationId xmlns:p14="http://schemas.microsoft.com/office/powerpoint/2010/main" val="22637549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0" y="0"/>
            <a:ext cx="12192000" cy="1143000"/>
          </a:xfrm>
        </p:spPr>
        <p:txBody>
          <a:bodyPr/>
          <a:lstStyle/>
          <a:p>
            <a:pPr eaLnBrk="1" hangingPunct="1">
              <a:defRPr/>
            </a:pPr>
            <a:r>
              <a:rPr lang="en-US" sz="4000" dirty="0">
                <a:effectLst>
                  <a:outerShdw blurRad="38100" dist="38100" dir="2700000" algn="tl">
                    <a:srgbClr val="000000">
                      <a:alpha val="43137"/>
                    </a:srgbClr>
                  </a:outerShdw>
                </a:effectLst>
              </a:rPr>
              <a:t>Future projections of CO</a:t>
            </a:r>
            <a:r>
              <a:rPr lang="en-US" sz="4000" baseline="-25000" dirty="0">
                <a:effectLst>
                  <a:outerShdw blurRad="38100" dist="38100" dir="2700000" algn="tl">
                    <a:srgbClr val="000000">
                      <a:alpha val="43137"/>
                    </a:srgbClr>
                  </a:outerShdw>
                </a:effectLst>
              </a:rPr>
              <a:t>2</a:t>
            </a:r>
            <a:r>
              <a:rPr lang="en-US" sz="4000" dirty="0">
                <a:effectLst>
                  <a:outerShdw blurRad="38100" dist="38100" dir="2700000" algn="tl">
                    <a:srgbClr val="000000">
                      <a:alpha val="43137"/>
                    </a:srgbClr>
                  </a:outerShdw>
                </a:effectLst>
              </a:rPr>
              <a:t> Concentrations</a:t>
            </a:r>
          </a:p>
        </p:txBody>
      </p:sp>
      <p:sp>
        <p:nvSpPr>
          <p:cNvPr id="40963" name="Rectangle 3"/>
          <p:cNvSpPr>
            <a:spLocks noGrp="1" noChangeArrowheads="1"/>
          </p:cNvSpPr>
          <p:nvPr>
            <p:ph type="body" idx="1"/>
          </p:nvPr>
        </p:nvSpPr>
        <p:spPr>
          <a:xfrm>
            <a:off x="1529936" y="723597"/>
            <a:ext cx="8763000" cy="4724400"/>
          </a:xfrm>
        </p:spPr>
        <p:txBody>
          <a:bodyPr/>
          <a:lstStyle/>
          <a:p>
            <a:pPr eaLnBrk="1" hangingPunct="1">
              <a:defRPr/>
            </a:pPr>
            <a:r>
              <a:rPr lang="en-US" dirty="0"/>
              <a:t>What happens in the future depends on how much more CO</a:t>
            </a:r>
            <a:r>
              <a:rPr lang="en-US" baseline="-25000" dirty="0"/>
              <a:t>2</a:t>
            </a:r>
            <a:r>
              <a:rPr lang="en-US" dirty="0"/>
              <a:t> we release into the atmosphere</a:t>
            </a:r>
          </a:p>
          <a:p>
            <a:pPr eaLnBrk="1" hangingPunct="1">
              <a:defRPr/>
            </a:pPr>
            <a:r>
              <a:rPr lang="en-US" dirty="0"/>
              <a:t>Even the low-emission scenarios result in greatly increased CO</a:t>
            </a:r>
            <a:r>
              <a:rPr lang="en-US" baseline="-25000" dirty="0"/>
              <a:t>2</a:t>
            </a:r>
            <a:r>
              <a:rPr lang="en-US" dirty="0"/>
              <a:t> concentrations by the year 2100</a:t>
            </a:r>
          </a:p>
          <a:p>
            <a:pPr lvl="1" eaLnBrk="1" hangingPunct="1">
              <a:defRPr/>
            </a:pPr>
            <a:r>
              <a:rPr lang="en-US" sz="3200" dirty="0" smtClean="0"/>
              <a:t>Current Concentration: ~400 ppm</a:t>
            </a:r>
          </a:p>
          <a:p>
            <a:pPr lvl="1" eaLnBrk="1" hangingPunct="1">
              <a:defRPr/>
            </a:pPr>
            <a:r>
              <a:rPr lang="en-US" sz="3200" dirty="0" smtClean="0"/>
              <a:t>Max scenario: 970 ppm</a:t>
            </a:r>
          </a:p>
          <a:p>
            <a:pPr lvl="1" eaLnBrk="1" hangingPunct="1">
              <a:defRPr/>
            </a:pPr>
            <a:r>
              <a:rPr lang="en-US" sz="3200" dirty="0" smtClean="0"/>
              <a:t>Min scenario: 550 ppm</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310487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animEffect transition="in" filter="fade">
                                      <p:cBhvr>
                                        <p:cTn id="15" dur="500"/>
                                        <p:tgtEl>
                                          <p:spTgt spid="4096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0963">
                                            <p:txEl>
                                              <p:pRg st="3" end="3"/>
                                            </p:txEl>
                                          </p:spTgt>
                                        </p:tgtEl>
                                        <p:attrNameLst>
                                          <p:attrName>style.visibility</p:attrName>
                                        </p:attrNameLst>
                                      </p:cBhvr>
                                      <p:to>
                                        <p:strVal val="visible"/>
                                      </p:to>
                                    </p:set>
                                    <p:animEffect transition="in" filter="fade">
                                      <p:cBhvr>
                                        <p:cTn id="18" dur="500"/>
                                        <p:tgtEl>
                                          <p:spTgt spid="4096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0963">
                                            <p:txEl>
                                              <p:pRg st="4" end="4"/>
                                            </p:txEl>
                                          </p:spTgt>
                                        </p:tgtEl>
                                        <p:attrNameLst>
                                          <p:attrName>style.visibility</p:attrName>
                                        </p:attrNameLst>
                                      </p:cBhvr>
                                      <p:to>
                                        <p:strVal val="visible"/>
                                      </p:to>
                                    </p:set>
                                    <p:animEffect transition="in" filter="fade">
                                      <p:cBhvr>
                                        <p:cTn id="21"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1828800" y="0"/>
            <a:ext cx="8434388" cy="685800"/>
          </a:xfrm>
        </p:spPr>
        <p:txBody>
          <a:bodyPr/>
          <a:lstStyle/>
          <a:p>
            <a:pPr eaLnBrk="1" hangingPunct="1">
              <a:defRPr/>
            </a:pPr>
            <a:r>
              <a:rPr lang="en-GB" sz="4000" dirty="0">
                <a:effectLst>
                  <a:outerShdw blurRad="38100" dist="38100" dir="2700000" algn="tl">
                    <a:srgbClr val="000000">
                      <a:alpha val="43137"/>
                    </a:srgbClr>
                  </a:outerShdw>
                </a:effectLst>
              </a:rPr>
              <a:t>Climate Change Summary</a:t>
            </a:r>
          </a:p>
        </p:txBody>
      </p:sp>
      <p:sp>
        <p:nvSpPr>
          <p:cNvPr id="41987" name="Rectangle 3"/>
          <p:cNvSpPr>
            <a:spLocks noGrp="1" noChangeArrowheads="1"/>
          </p:cNvSpPr>
          <p:nvPr>
            <p:ph type="body" idx="1"/>
          </p:nvPr>
        </p:nvSpPr>
        <p:spPr>
          <a:xfrm>
            <a:off x="1532238" y="817605"/>
            <a:ext cx="9906000" cy="4271963"/>
          </a:xfrm>
        </p:spPr>
        <p:txBody>
          <a:bodyPr/>
          <a:lstStyle/>
          <a:p>
            <a:pPr eaLnBrk="1" hangingPunct="1">
              <a:lnSpc>
                <a:spcPct val="125000"/>
              </a:lnSpc>
              <a:spcBef>
                <a:spcPct val="0"/>
              </a:spcBef>
              <a:defRPr/>
            </a:pPr>
            <a:r>
              <a:rPr lang="en-GB" dirty="0"/>
              <a:t>Higher temperatures – </a:t>
            </a:r>
          </a:p>
          <a:p>
            <a:pPr lvl="2" eaLnBrk="1" hangingPunct="1">
              <a:lnSpc>
                <a:spcPct val="125000"/>
              </a:lnSpc>
              <a:spcBef>
                <a:spcPct val="0"/>
              </a:spcBef>
              <a:defRPr/>
            </a:pPr>
            <a:r>
              <a:rPr lang="en-GB" sz="3200" dirty="0"/>
              <a:t>Especially on land</a:t>
            </a:r>
          </a:p>
          <a:p>
            <a:pPr lvl="2" eaLnBrk="1" hangingPunct="1">
              <a:lnSpc>
                <a:spcPct val="125000"/>
              </a:lnSpc>
              <a:spcBef>
                <a:spcPct val="0"/>
              </a:spcBef>
              <a:defRPr/>
            </a:pPr>
            <a:r>
              <a:rPr lang="en-GB" sz="3200" dirty="0"/>
              <a:t>Polar Regions</a:t>
            </a:r>
          </a:p>
          <a:p>
            <a:pPr eaLnBrk="1" hangingPunct="1">
              <a:lnSpc>
                <a:spcPct val="125000"/>
              </a:lnSpc>
              <a:spcBef>
                <a:spcPct val="0"/>
              </a:spcBef>
              <a:defRPr/>
            </a:pPr>
            <a:r>
              <a:rPr lang="en-GB" dirty="0"/>
              <a:t>Hydrological cycle more intense</a:t>
            </a:r>
          </a:p>
          <a:p>
            <a:pPr lvl="2" eaLnBrk="1" hangingPunct="1">
              <a:lnSpc>
                <a:spcPct val="125000"/>
              </a:lnSpc>
              <a:spcBef>
                <a:spcPct val="0"/>
              </a:spcBef>
              <a:defRPr/>
            </a:pPr>
            <a:r>
              <a:rPr lang="en-GB" sz="3200" dirty="0"/>
              <a:t>Storms have more “fuel,” so they can be more powerful, thus more intense rain </a:t>
            </a:r>
          </a:p>
          <a:p>
            <a:pPr eaLnBrk="1" hangingPunct="1">
              <a:lnSpc>
                <a:spcPct val="125000"/>
              </a:lnSpc>
              <a:spcBef>
                <a:spcPct val="0"/>
              </a:spcBef>
              <a:defRPr/>
            </a:pPr>
            <a:r>
              <a:rPr lang="en-GB" dirty="0"/>
              <a:t>Sea levels rise</a:t>
            </a:r>
          </a:p>
          <a:p>
            <a:pPr lvl="2" eaLnBrk="1" hangingPunct="1">
              <a:lnSpc>
                <a:spcPct val="125000"/>
              </a:lnSpc>
              <a:spcBef>
                <a:spcPct val="0"/>
              </a:spcBef>
              <a:defRPr/>
            </a:pPr>
            <a:r>
              <a:rPr lang="en-GB" sz="3200" dirty="0"/>
              <a:t>Oceans expand with extra heat</a:t>
            </a:r>
          </a:p>
          <a:p>
            <a:pPr lvl="2" eaLnBrk="1" hangingPunct="1">
              <a:lnSpc>
                <a:spcPct val="125000"/>
              </a:lnSpc>
              <a:defRPr/>
            </a:pPr>
            <a:r>
              <a:rPr lang="en-GB" sz="3200" dirty="0"/>
              <a:t>Melting of polar ice</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011651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fade">
                                      <p:cBhvr>
                                        <p:cTn id="10" dur="500"/>
                                        <p:tgtEl>
                                          <p:spTgt spid="4198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Effect transition="in" filter="fade">
                                      <p:cBhvr>
                                        <p:cTn id="13" dur="500"/>
                                        <p:tgtEl>
                                          <p:spTgt spid="4198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987">
                                            <p:txEl>
                                              <p:pRg st="3" end="3"/>
                                            </p:txEl>
                                          </p:spTgt>
                                        </p:tgtEl>
                                        <p:attrNameLst>
                                          <p:attrName>style.visibility</p:attrName>
                                        </p:attrNameLst>
                                      </p:cBhvr>
                                      <p:to>
                                        <p:strVal val="visible"/>
                                      </p:to>
                                    </p:set>
                                    <p:animEffect transition="in" filter="fade">
                                      <p:cBhvr>
                                        <p:cTn id="18" dur="500"/>
                                        <p:tgtEl>
                                          <p:spTgt spid="4198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1987">
                                            <p:txEl>
                                              <p:pRg st="4" end="4"/>
                                            </p:txEl>
                                          </p:spTgt>
                                        </p:tgtEl>
                                        <p:attrNameLst>
                                          <p:attrName>style.visibility</p:attrName>
                                        </p:attrNameLst>
                                      </p:cBhvr>
                                      <p:to>
                                        <p:strVal val="visible"/>
                                      </p:to>
                                    </p:set>
                                    <p:animEffect transition="in" filter="fade">
                                      <p:cBhvr>
                                        <p:cTn id="21" dur="500"/>
                                        <p:tgtEl>
                                          <p:spTgt spid="4198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987">
                                            <p:txEl>
                                              <p:pRg st="5" end="5"/>
                                            </p:txEl>
                                          </p:spTgt>
                                        </p:tgtEl>
                                        <p:attrNameLst>
                                          <p:attrName>style.visibility</p:attrName>
                                        </p:attrNameLst>
                                      </p:cBhvr>
                                      <p:to>
                                        <p:strVal val="visible"/>
                                      </p:to>
                                    </p:set>
                                    <p:animEffect transition="in" filter="fade">
                                      <p:cBhvr>
                                        <p:cTn id="26" dur="500"/>
                                        <p:tgtEl>
                                          <p:spTgt spid="4198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1987">
                                            <p:txEl>
                                              <p:pRg st="6" end="6"/>
                                            </p:txEl>
                                          </p:spTgt>
                                        </p:tgtEl>
                                        <p:attrNameLst>
                                          <p:attrName>style.visibility</p:attrName>
                                        </p:attrNameLst>
                                      </p:cBhvr>
                                      <p:to>
                                        <p:strVal val="visible"/>
                                      </p:to>
                                    </p:set>
                                    <p:animEffect transition="in" filter="fade">
                                      <p:cBhvr>
                                        <p:cTn id="29" dur="500"/>
                                        <p:tgtEl>
                                          <p:spTgt spid="4198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1987">
                                            <p:txEl>
                                              <p:pRg st="7" end="7"/>
                                            </p:txEl>
                                          </p:spTgt>
                                        </p:tgtEl>
                                        <p:attrNameLst>
                                          <p:attrName>style.visibility</p:attrName>
                                        </p:attrNameLst>
                                      </p:cBhvr>
                                      <p:to>
                                        <p:strVal val="visible"/>
                                      </p:to>
                                    </p:set>
                                    <p:animEffect transition="in" filter="fade">
                                      <p:cBhvr>
                                        <p:cTn id="32" dur="500"/>
                                        <p:tgtEl>
                                          <p:spTgt spid="419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a:xfrm>
            <a:off x="1676400" y="0"/>
            <a:ext cx="8763000" cy="685800"/>
          </a:xfrm>
        </p:spPr>
        <p:txBody>
          <a:bodyPr/>
          <a:lstStyle/>
          <a:p>
            <a:pPr eaLnBrk="1" hangingPunct="1">
              <a:defRPr/>
            </a:pPr>
            <a:r>
              <a:rPr lang="en-GB" sz="4000" dirty="0">
                <a:effectLst>
                  <a:outerShdw blurRad="38100" dist="38100" dir="2700000" algn="tl">
                    <a:srgbClr val="000000">
                      <a:alpha val="43137"/>
                    </a:srgbClr>
                  </a:outerShdw>
                </a:effectLst>
              </a:rPr>
              <a:t>Future Temperature Projections</a:t>
            </a:r>
          </a:p>
        </p:txBody>
      </p:sp>
      <p:pic>
        <p:nvPicPr>
          <p:cNvPr id="2" name="Picture 1"/>
          <p:cNvPicPr>
            <a:picLocks noChangeAspect="1"/>
          </p:cNvPicPr>
          <p:nvPr/>
        </p:nvPicPr>
        <p:blipFill>
          <a:blip r:embed="rId3"/>
          <a:stretch>
            <a:fillRect/>
          </a:stretch>
        </p:blipFill>
        <p:spPr>
          <a:xfrm>
            <a:off x="200168" y="685800"/>
            <a:ext cx="11751830" cy="5467865"/>
          </a:xfrm>
          <a:prstGeom prst="rect">
            <a:avLst/>
          </a:prstGeom>
        </p:spPr>
      </p:pic>
    </p:spTree>
    <p:extLst>
      <p:ext uri="{BB962C8B-B14F-4D97-AF65-F5344CB8AC3E}">
        <p14:creationId xmlns:p14="http://schemas.microsoft.com/office/powerpoint/2010/main" val="1853073516"/>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1905000" y="-72444"/>
            <a:ext cx="8458200" cy="762000"/>
          </a:xfrm>
        </p:spPr>
        <p:txBody>
          <a:bodyPr/>
          <a:lstStyle/>
          <a:p>
            <a:pPr eaLnBrk="1" hangingPunct="1">
              <a:defRPr/>
            </a:pPr>
            <a:r>
              <a:rPr lang="en-US" sz="4000" dirty="0">
                <a:effectLst>
                  <a:outerShdw blurRad="38100" dist="38100" dir="2700000" algn="tl">
                    <a:srgbClr val="000000">
                      <a:alpha val="43137"/>
                    </a:srgbClr>
                  </a:outerShdw>
                </a:effectLst>
              </a:rPr>
              <a:t>Temperature Projections</a:t>
            </a:r>
          </a:p>
        </p:txBody>
      </p:sp>
      <p:sp>
        <p:nvSpPr>
          <p:cNvPr id="44035" name="Rectangle 3"/>
          <p:cNvSpPr>
            <a:spLocks noGrp="1" noChangeArrowheads="1"/>
          </p:cNvSpPr>
          <p:nvPr>
            <p:ph type="body" idx="1"/>
          </p:nvPr>
        </p:nvSpPr>
        <p:spPr>
          <a:xfrm>
            <a:off x="1525453" y="961404"/>
            <a:ext cx="8229600" cy="3733800"/>
          </a:xfrm>
        </p:spPr>
        <p:txBody>
          <a:bodyPr/>
          <a:lstStyle/>
          <a:p>
            <a:pPr eaLnBrk="1" hangingPunct="1">
              <a:lnSpc>
                <a:spcPct val="90000"/>
              </a:lnSpc>
              <a:defRPr/>
            </a:pPr>
            <a:r>
              <a:rPr lang="en-US" dirty="0"/>
              <a:t>Projected Warming (2000 – 2100)</a:t>
            </a:r>
          </a:p>
          <a:p>
            <a:pPr lvl="1" eaLnBrk="1" hangingPunct="1">
              <a:lnSpc>
                <a:spcPct val="90000"/>
              </a:lnSpc>
              <a:defRPr/>
            </a:pPr>
            <a:r>
              <a:rPr lang="en-US" sz="3200" dirty="0" smtClean="0"/>
              <a:t> From ~2.5</a:t>
            </a:r>
            <a:r>
              <a:rPr lang="en-US" sz="3200" dirty="0" smtClean="0">
                <a:cs typeface="Times New Roman" panose="02020603050405020304" pitchFamily="18" charset="0"/>
              </a:rPr>
              <a:t>°F to ~10.5°F</a:t>
            </a:r>
          </a:p>
          <a:p>
            <a:pPr lvl="1" eaLnBrk="1" hangingPunct="1">
              <a:lnSpc>
                <a:spcPct val="90000"/>
              </a:lnSpc>
              <a:defRPr/>
            </a:pPr>
            <a:r>
              <a:rPr lang="en-US" sz="3200" dirty="0" smtClean="0">
                <a:cs typeface="Times New Roman" panose="02020603050405020304" pitchFamily="18" charset="0"/>
              </a:rPr>
              <a:t>Not all places will warm at the same rate</a:t>
            </a:r>
          </a:p>
          <a:p>
            <a:pPr eaLnBrk="1" hangingPunct="1">
              <a:lnSpc>
                <a:spcPct val="90000"/>
              </a:lnSpc>
              <a:defRPr/>
            </a:pPr>
            <a:r>
              <a:rPr lang="en-US" dirty="0">
                <a:cs typeface="Times New Roman" panose="02020603050405020304" pitchFamily="18" charset="0"/>
              </a:rPr>
              <a:t>Curves represent seven independent scenarios</a:t>
            </a:r>
          </a:p>
          <a:p>
            <a:pPr eaLnBrk="1" hangingPunct="1">
              <a:lnSpc>
                <a:spcPct val="90000"/>
              </a:lnSpc>
              <a:defRPr/>
            </a:pPr>
            <a:r>
              <a:rPr lang="en-US" dirty="0">
                <a:cs typeface="Times New Roman" panose="02020603050405020304" pitchFamily="18" charset="0"/>
              </a:rPr>
              <a:t>Each bar on right represent range of warming produced by models of differing sensitivities for a specific scenario.</a:t>
            </a:r>
          </a:p>
        </p:txBody>
      </p:sp>
    </p:spTree>
    <p:extLst>
      <p:ext uri="{BB962C8B-B14F-4D97-AF65-F5344CB8AC3E}">
        <p14:creationId xmlns:p14="http://schemas.microsoft.com/office/powerpoint/2010/main" val="3656455361"/>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81200" y="0"/>
            <a:ext cx="8229600" cy="685800"/>
          </a:xfrm>
        </p:spPr>
        <p:txBody>
          <a:bodyPr/>
          <a:lstStyle/>
          <a:p>
            <a:pPr>
              <a:defRPr/>
            </a:pPr>
            <a:r>
              <a:rPr lang="en-US" sz="4000" dirty="0">
                <a:effectLst>
                  <a:outerShdw blurRad="38100" dist="38100" dir="2700000" algn="tl">
                    <a:srgbClr val="000000">
                      <a:alpha val="43137"/>
                    </a:srgbClr>
                  </a:outerShdw>
                </a:effectLst>
              </a:rPr>
              <a:t>GCM Forecasts</a:t>
            </a:r>
          </a:p>
        </p:txBody>
      </p:sp>
      <p:pic>
        <p:nvPicPr>
          <p:cNvPr id="348163" name="Picture 3" descr="SPM-4-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711200"/>
            <a:ext cx="70485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646816"/>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p:cNvSpPr>
            <a:spLocks noGrp="1" noChangeArrowheads="1"/>
          </p:cNvSpPr>
          <p:nvPr>
            <p:ph type="title"/>
          </p:nvPr>
        </p:nvSpPr>
        <p:spPr>
          <a:xfrm>
            <a:off x="0" y="0"/>
            <a:ext cx="12192000" cy="609600"/>
          </a:xfrm>
        </p:spPr>
        <p:txBody>
          <a:bodyPr/>
          <a:lstStyle/>
          <a:p>
            <a:pPr eaLnBrk="1" hangingPunct="1">
              <a:defRPr/>
            </a:pPr>
            <a:r>
              <a:rPr lang="en-GB" dirty="0" smtClean="0">
                <a:effectLst>
                  <a:outerShdw blurRad="38100" dist="38100" dir="2700000" algn="tl">
                    <a:srgbClr val="000000">
                      <a:alpha val="43137"/>
                    </a:srgbClr>
                  </a:outerShdw>
                </a:effectLst>
              </a:rPr>
              <a:t>“Median” Scenario Temperature Projections</a:t>
            </a:r>
            <a:endParaRPr lang="en-GB" sz="4800" dirty="0">
              <a:effectLst>
                <a:outerShdw blurRad="38100" dist="38100" dir="2700000" algn="tl">
                  <a:srgbClr val="000000">
                    <a:alpha val="43137"/>
                  </a:srgbClr>
                </a:outerShdw>
              </a:effectLst>
            </a:endParaRPr>
          </a:p>
        </p:txBody>
      </p:sp>
      <p:pic>
        <p:nvPicPr>
          <p:cNvPr id="350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3005"/>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617837" y="716518"/>
            <a:ext cx="11036098" cy="990600"/>
          </a:xfrm>
          <a:prstGeom prst="rect">
            <a:avLst/>
          </a:prstGeom>
          <a:noFill/>
          <a:ln w="9525">
            <a:noFill/>
            <a:miter lim="800000"/>
            <a:headEnd/>
            <a:tailEnd/>
          </a:ln>
        </p:spPr>
        <p:txBody>
          <a:bodyPr anchor="ctr"/>
          <a:lstStyle/>
          <a:p>
            <a:pPr>
              <a:buFont typeface="Arial" pitchFamily="34" charset="0"/>
              <a:buChar char="•"/>
              <a:defRPr/>
            </a:pPr>
            <a:r>
              <a:rPr lang="en-GB" sz="2800" dirty="0">
                <a:effectLst>
                  <a:outerShdw blurRad="38100" dist="38100" dir="2700000" algn="tl">
                    <a:srgbClr val="000000">
                      <a:alpha val="43137"/>
                    </a:srgbClr>
                  </a:outerShdw>
                </a:effectLst>
                <a:latin typeface="+mj-lt"/>
                <a:ea typeface="+mj-ea"/>
                <a:cs typeface="+mj-cs"/>
              </a:rPr>
              <a:t> Land areas projected to warm more than oceans</a:t>
            </a:r>
          </a:p>
          <a:p>
            <a:pPr>
              <a:buFont typeface="Arial" pitchFamily="34" charset="0"/>
              <a:buChar char="•"/>
              <a:defRPr/>
            </a:pPr>
            <a:r>
              <a:rPr lang="en-GB" sz="2800" dirty="0">
                <a:effectLst>
                  <a:outerShdw blurRad="38100" dist="38100" dir="2700000" algn="tl">
                    <a:srgbClr val="000000">
                      <a:alpha val="43137"/>
                    </a:srgbClr>
                  </a:outerShdw>
                </a:effectLst>
                <a:latin typeface="+mj-lt"/>
                <a:ea typeface="+mj-ea"/>
                <a:cs typeface="+mj-cs"/>
              </a:rPr>
              <a:t> G</a:t>
            </a:r>
            <a:r>
              <a:rPr lang="en-GB" sz="2800" dirty="0" err="1">
                <a:effectLst>
                  <a:outerShdw blurRad="38100" dist="38100" dir="2700000" algn="tl">
                    <a:srgbClr val="000000">
                      <a:alpha val="43137"/>
                    </a:srgbClr>
                  </a:outerShdw>
                </a:effectLst>
                <a:latin typeface="+mj-lt"/>
                <a:ea typeface="+mj-ea"/>
                <a:cs typeface="+mj-cs"/>
              </a:rPr>
              <a:t>reater</a:t>
            </a:r>
            <a:r>
              <a:rPr lang="en-GB" sz="2800" dirty="0">
                <a:effectLst>
                  <a:outerShdw blurRad="38100" dist="38100" dir="2700000" algn="tl">
                    <a:srgbClr val="000000">
                      <a:alpha val="43137"/>
                    </a:srgbClr>
                  </a:outerShdw>
                </a:effectLst>
                <a:latin typeface="+mj-lt"/>
                <a:ea typeface="+mj-ea"/>
                <a:cs typeface="+mj-cs"/>
              </a:rPr>
              <a:t> warming at high latitudes</a:t>
            </a:r>
            <a:endParaRPr lang="en-GB" sz="4000" dirty="0">
              <a:effectLst>
                <a:outerShdw blurRad="38100" dist="38100" dir="2700000" algn="tl">
                  <a:srgbClr val="000000">
                    <a:alpha val="43137"/>
                  </a:srgbClr>
                </a:outerShdw>
              </a:effectLst>
              <a:latin typeface="+mj-lt"/>
              <a:ea typeface="+mj-ea"/>
              <a:cs typeface="+mj-cs"/>
            </a:endParaRPr>
          </a:p>
        </p:txBody>
      </p:sp>
      <p:sp>
        <p:nvSpPr>
          <p:cNvPr id="350213" name="Text Box 4"/>
          <p:cNvSpPr txBox="1">
            <a:spLocks noChangeArrowheads="1"/>
          </p:cNvSpPr>
          <p:nvPr/>
        </p:nvSpPr>
        <p:spPr bwMode="auto">
          <a:xfrm>
            <a:off x="1524000" y="1732121"/>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algn="ctr" eaLnBrk="1" hangingPunct="1">
              <a:spcBef>
                <a:spcPct val="50000"/>
              </a:spcBef>
              <a:buFontTx/>
              <a:buNone/>
            </a:pPr>
            <a:r>
              <a:rPr lang="en-GB" altLang="en-US" sz="1800" b="1" dirty="0">
                <a:solidFill>
                  <a:schemeClr val="accent2"/>
                </a:solidFill>
              </a:rPr>
              <a:t>Annual mean temperature change:  2071 to 2100 Relative to 1990</a:t>
            </a:r>
            <a:endParaRPr lang="en-US" altLang="en-US" sz="1800" b="1" dirty="0"/>
          </a:p>
        </p:txBody>
      </p:sp>
      <p:sp>
        <p:nvSpPr>
          <p:cNvPr id="6" name="5-Point Star 5"/>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46779127"/>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a:xfrm>
            <a:off x="1981200" y="0"/>
            <a:ext cx="8229600" cy="762000"/>
          </a:xfrm>
        </p:spPr>
        <p:txBody>
          <a:bodyPr/>
          <a:lstStyle/>
          <a:p>
            <a:pPr eaLnBrk="1" hangingPunct="1">
              <a:defRPr/>
            </a:pPr>
            <a:r>
              <a:rPr lang="en-US" sz="4000" dirty="0">
                <a:effectLst>
                  <a:outerShdw blurRad="38100" dist="38100" dir="2700000" algn="tl">
                    <a:srgbClr val="000000">
                      <a:alpha val="43137"/>
                    </a:srgbClr>
                  </a:outerShdw>
                </a:effectLst>
              </a:rPr>
              <a:t>Other Possible </a:t>
            </a:r>
            <a:r>
              <a:rPr lang="en-US" sz="4000" dirty="0" smtClean="0">
                <a:effectLst>
                  <a:outerShdw blurRad="38100" dist="38100" dir="2700000" algn="tl">
                    <a:srgbClr val="000000">
                      <a:alpha val="43137"/>
                    </a:srgbClr>
                  </a:outerShdw>
                </a:effectLst>
              </a:rPr>
              <a:t>Impacts</a:t>
            </a:r>
            <a:endParaRPr lang="en-US" sz="4000" dirty="0">
              <a:effectLst>
                <a:outerShdw blurRad="38100" dist="38100" dir="2700000" algn="tl">
                  <a:srgbClr val="000000">
                    <a:alpha val="43137"/>
                  </a:srgbClr>
                </a:outerShdw>
              </a:effectLst>
            </a:endParaRPr>
          </a:p>
        </p:txBody>
      </p:sp>
      <p:sp>
        <p:nvSpPr>
          <p:cNvPr id="47107" name="Rectangle 3"/>
          <p:cNvSpPr>
            <a:spLocks noGrp="1" noChangeArrowheads="1"/>
          </p:cNvSpPr>
          <p:nvPr>
            <p:ph type="body" idx="1"/>
          </p:nvPr>
        </p:nvSpPr>
        <p:spPr>
          <a:xfrm>
            <a:off x="1297458" y="831056"/>
            <a:ext cx="10968681" cy="4525963"/>
          </a:xfrm>
        </p:spPr>
        <p:txBody>
          <a:bodyPr/>
          <a:lstStyle/>
          <a:p>
            <a:pPr eaLnBrk="1" hangingPunct="1">
              <a:defRPr/>
            </a:pPr>
            <a:r>
              <a:rPr lang="en-US" dirty="0"/>
              <a:t>As Poles warm more quickly than tropics…</a:t>
            </a:r>
          </a:p>
          <a:p>
            <a:pPr lvl="1" eaLnBrk="1" hangingPunct="1">
              <a:defRPr/>
            </a:pPr>
            <a:r>
              <a:rPr lang="en-US" sz="3200" dirty="0" smtClean="0"/>
              <a:t>The jet stream will weaken and move north</a:t>
            </a:r>
          </a:p>
          <a:p>
            <a:pPr lvl="2" eaLnBrk="1" hangingPunct="1">
              <a:defRPr/>
            </a:pPr>
            <a:r>
              <a:rPr lang="en-US" sz="3200" dirty="0"/>
              <a:t>The storm track will also move north</a:t>
            </a:r>
          </a:p>
          <a:p>
            <a:pPr lvl="2" eaLnBrk="1" hangingPunct="1">
              <a:defRPr/>
            </a:pPr>
            <a:r>
              <a:rPr lang="en-US" sz="3200" dirty="0"/>
              <a:t>Latitude bands 30-40 degrees should get drier</a:t>
            </a:r>
          </a:p>
          <a:p>
            <a:pPr lvl="2" eaLnBrk="1" hangingPunct="1">
              <a:defRPr/>
            </a:pPr>
            <a:r>
              <a:rPr lang="en-US" sz="3200" dirty="0"/>
              <a:t>Rain events begin to replace snow events</a:t>
            </a:r>
          </a:p>
          <a:p>
            <a:pPr lvl="2" eaLnBrk="1" hangingPunct="1">
              <a:defRPr/>
            </a:pPr>
            <a:r>
              <a:rPr lang="en-US" sz="3200" dirty="0"/>
              <a:t>Reduction in the # of strong tornadoes in U.S.</a:t>
            </a:r>
          </a:p>
          <a:p>
            <a:pPr lvl="2" eaLnBrk="1" hangingPunct="1">
              <a:defRPr/>
            </a:pPr>
            <a:r>
              <a:rPr lang="en-US" sz="3200" dirty="0"/>
              <a:t>Tornado Alley migrates north</a:t>
            </a:r>
          </a:p>
          <a:p>
            <a:pPr lvl="2" eaLnBrk="1" hangingPunct="1">
              <a:defRPr/>
            </a:pPr>
            <a:r>
              <a:rPr lang="en-US" sz="3200" dirty="0"/>
              <a:t>Atlantic hurricanes will more easily form and be generally stronger</a:t>
            </a:r>
          </a:p>
        </p:txBody>
      </p:sp>
    </p:spTree>
    <p:extLst>
      <p:ext uri="{BB962C8B-B14F-4D97-AF65-F5344CB8AC3E}">
        <p14:creationId xmlns:p14="http://schemas.microsoft.com/office/powerpoint/2010/main" val="3116088679"/>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2133600" y="762000"/>
            <a:ext cx="8077200" cy="1143000"/>
          </a:xfrm>
        </p:spPr>
        <p:txBody>
          <a:bodyPr/>
          <a:lstStyle/>
          <a:p>
            <a:pPr algn="l" eaLnBrk="1" hangingPunct="1">
              <a:defRPr/>
            </a:pPr>
            <a:r>
              <a:rPr lang="en-GB" sz="3200" dirty="0">
                <a:effectLst>
                  <a:outerShdw blurRad="38100" dist="38100" dir="2700000" algn="tl">
                    <a:srgbClr val="000000">
                      <a:alpha val="43137"/>
                    </a:srgbClr>
                  </a:outerShdw>
                </a:effectLst>
              </a:rPr>
              <a:t>Some areas are projected to become wetter, others drier with an overall increase projected</a:t>
            </a:r>
            <a:endParaRPr lang="en-GB" dirty="0">
              <a:effectLst>
                <a:outerShdw blurRad="38100" dist="38100" dir="2700000" algn="tl">
                  <a:srgbClr val="000000">
                    <a:alpha val="43137"/>
                  </a:srgbClr>
                </a:outerShdw>
              </a:effectLst>
            </a:endParaRPr>
          </a:p>
        </p:txBody>
      </p:sp>
      <p:pic>
        <p:nvPicPr>
          <p:cNvPr id="354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06576"/>
            <a:ext cx="91440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8" name="Text Box 4"/>
          <p:cNvSpPr txBox="1">
            <a:spLocks noChangeArrowheads="1"/>
          </p:cNvSpPr>
          <p:nvPr/>
        </p:nvSpPr>
        <p:spPr bwMode="auto">
          <a:xfrm>
            <a:off x="1524000" y="18161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4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400">
                <a:solidFill>
                  <a:schemeClr val="tx1"/>
                </a:solidFill>
                <a:latin typeface="Calibri" panose="020F0502020204030204" pitchFamily="34" charset="0"/>
              </a:defRPr>
            </a:lvl4pPr>
            <a:lvl5pPr marL="2057400" indent="-228600">
              <a:spcBef>
                <a:spcPct val="20000"/>
              </a:spcBef>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400">
                <a:solidFill>
                  <a:schemeClr val="tx1"/>
                </a:solidFill>
                <a:latin typeface="Calibri" panose="020F0502020204030204" pitchFamily="34" charset="0"/>
              </a:defRPr>
            </a:lvl9pPr>
          </a:lstStyle>
          <a:p>
            <a:pPr algn="ctr" eaLnBrk="1" hangingPunct="1">
              <a:spcBef>
                <a:spcPct val="50000"/>
              </a:spcBef>
              <a:buFontTx/>
              <a:buNone/>
            </a:pPr>
            <a:r>
              <a:rPr lang="en-GB" altLang="en-US" sz="1800" b="1">
                <a:solidFill>
                  <a:schemeClr val="accent2"/>
                </a:solidFill>
              </a:rPr>
              <a:t>Annual mean precipitation change:  2071 to 2100 Relative to 1990</a:t>
            </a:r>
            <a:endParaRPr lang="en-US" altLang="en-US" sz="1800" b="1"/>
          </a:p>
        </p:txBody>
      </p:sp>
      <p:sp>
        <p:nvSpPr>
          <p:cNvPr id="5" name="Rectangle 2"/>
          <p:cNvSpPr txBox="1">
            <a:spLocks noChangeArrowheads="1"/>
          </p:cNvSpPr>
          <p:nvPr/>
        </p:nvSpPr>
        <p:spPr bwMode="auto">
          <a:xfrm>
            <a:off x="1524000" y="0"/>
            <a:ext cx="9144000" cy="685800"/>
          </a:xfrm>
          <a:prstGeom prst="rect">
            <a:avLst/>
          </a:prstGeom>
          <a:noFill/>
          <a:ln w="9525">
            <a:noFill/>
            <a:miter lim="800000"/>
            <a:headEnd/>
            <a:tailEnd/>
          </a:ln>
        </p:spPr>
        <p:txBody>
          <a:bodyPr anchor="ctr"/>
          <a:lstStyle/>
          <a:p>
            <a:pPr algn="ctr">
              <a:defRPr/>
            </a:pPr>
            <a:r>
              <a:rPr lang="en-GB" sz="4000" dirty="0">
                <a:effectLst>
                  <a:outerShdw blurRad="38100" dist="38100" dir="2700000" algn="tl">
                    <a:srgbClr val="000000">
                      <a:alpha val="43137"/>
                    </a:srgbClr>
                  </a:outerShdw>
                </a:effectLst>
                <a:latin typeface="+mj-lt"/>
                <a:ea typeface="+mj-ea"/>
                <a:cs typeface="+mj-cs"/>
              </a:rPr>
              <a:t>“</a:t>
            </a:r>
            <a:r>
              <a:rPr lang="en-GB" sz="3600" dirty="0">
                <a:effectLst>
                  <a:outerShdw blurRad="38100" dist="38100" dir="2700000" algn="tl">
                    <a:srgbClr val="000000">
                      <a:alpha val="43137"/>
                    </a:srgbClr>
                  </a:outerShdw>
                </a:effectLst>
                <a:latin typeface="+mj-lt"/>
                <a:ea typeface="+mj-ea"/>
                <a:cs typeface="+mj-cs"/>
              </a:rPr>
              <a:t>Median” Scenario Precipitation Projections</a:t>
            </a:r>
            <a:endParaRPr lang="en-GB" sz="4000" dirty="0">
              <a:effectLst>
                <a:outerShdw blurRad="38100" dist="38100" dir="2700000" algn="tl">
                  <a:srgbClr val="000000">
                    <a:alpha val="43137"/>
                  </a:srgbClr>
                </a:outerShdw>
              </a:effectLst>
              <a:latin typeface="+mj-lt"/>
              <a:ea typeface="+mj-ea"/>
              <a:cs typeface="+mj-cs"/>
            </a:endParaRPr>
          </a:p>
        </p:txBody>
      </p:sp>
      <p:sp>
        <p:nvSpPr>
          <p:cNvPr id="6" name="5-Point Star 5"/>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70366506"/>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1524000" y="1"/>
            <a:ext cx="9144000" cy="542925"/>
          </a:xfrm>
        </p:spPr>
        <p:txBody>
          <a:bodyPr/>
          <a:lstStyle/>
          <a:p>
            <a:pPr eaLnBrk="1" hangingPunct="1">
              <a:defRPr/>
            </a:pPr>
            <a:r>
              <a:rPr lang="en-GB" sz="4000" dirty="0">
                <a:effectLst>
                  <a:outerShdw blurRad="38100" dist="38100" dir="2700000" algn="tl">
                    <a:srgbClr val="000000">
                      <a:alpha val="43137"/>
                    </a:srgbClr>
                  </a:outerShdw>
                </a:effectLst>
              </a:rPr>
              <a:t>Sea Level Projections</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3"/>
          <a:stretch>
            <a:fillRect/>
          </a:stretch>
        </p:blipFill>
        <p:spPr>
          <a:xfrm>
            <a:off x="1034882" y="670354"/>
            <a:ext cx="8315067" cy="5864310"/>
          </a:xfrm>
          <a:prstGeom prst="rect">
            <a:avLst/>
          </a:prstGeom>
        </p:spPr>
      </p:pic>
    </p:spTree>
    <p:extLst>
      <p:ext uri="{BB962C8B-B14F-4D97-AF65-F5344CB8AC3E}">
        <p14:creationId xmlns:p14="http://schemas.microsoft.com/office/powerpoint/2010/main" val="242532305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12p3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7343" y="2190661"/>
            <a:ext cx="4764657" cy="466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2"/>
          <p:cNvSpPr>
            <a:spLocks noGrp="1" noRot="1" noChangeArrowheads="1"/>
          </p:cNvSpPr>
          <p:nvPr>
            <p:ph type="title"/>
          </p:nvPr>
        </p:nvSpPr>
        <p:spPr>
          <a:xfrm>
            <a:off x="1981200" y="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eaLnBrk="1" hangingPunct="1">
              <a:defRPr/>
            </a:pPr>
            <a:r>
              <a:rPr lang="en-US" altLang="en-US" sz="4000" b="1" dirty="0">
                <a:effectLst>
                  <a:outerShdw blurRad="38100" dist="38100" dir="2700000" algn="tl">
                    <a:srgbClr val="000000">
                      <a:alpha val="43137"/>
                    </a:srgbClr>
                  </a:outerShdw>
                </a:effectLst>
              </a:rPr>
              <a:t>SMOG</a:t>
            </a:r>
          </a:p>
        </p:txBody>
      </p:sp>
      <p:sp>
        <p:nvSpPr>
          <p:cNvPr id="305156" name="Rectangle 3"/>
          <p:cNvSpPr>
            <a:spLocks noGrp="1" noRot="1" noChangeArrowheads="1"/>
          </p:cNvSpPr>
          <p:nvPr>
            <p:ph type="body" idx="1"/>
          </p:nvPr>
        </p:nvSpPr>
        <p:spPr>
          <a:xfrm>
            <a:off x="1133732" y="685800"/>
            <a:ext cx="9924535"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lnSpc>
                <a:spcPct val="90000"/>
              </a:lnSpc>
              <a:defRPr/>
            </a:pPr>
            <a:r>
              <a:rPr lang="en-US" altLang="en-US" sz="3200" dirty="0"/>
              <a:t>Combo of words </a:t>
            </a:r>
            <a:r>
              <a:rPr lang="en-US" altLang="en-US" sz="3200" b="1" dirty="0" err="1"/>
              <a:t>SM</a:t>
            </a:r>
            <a:r>
              <a:rPr lang="en-US" altLang="en-US" sz="3200" dirty="0" err="1"/>
              <a:t>oke</a:t>
            </a:r>
            <a:r>
              <a:rPr lang="en-US" altLang="en-US" sz="3200" dirty="0"/>
              <a:t> and </a:t>
            </a:r>
            <a:r>
              <a:rPr lang="en-US" altLang="en-US" sz="3200" dirty="0" err="1"/>
              <a:t>f</a:t>
            </a:r>
            <a:r>
              <a:rPr lang="en-US" altLang="en-US" sz="3200" b="1" dirty="0" err="1"/>
              <a:t>OG</a:t>
            </a:r>
            <a:r>
              <a:rPr lang="en-US" altLang="en-US" sz="3200" dirty="0"/>
              <a:t> (1905)</a:t>
            </a:r>
          </a:p>
          <a:p>
            <a:pPr eaLnBrk="1" hangingPunct="1">
              <a:lnSpc>
                <a:spcPct val="90000"/>
              </a:lnSpc>
              <a:defRPr/>
            </a:pPr>
            <a:r>
              <a:rPr lang="en-US" altLang="en-US" sz="3200" dirty="0"/>
              <a:t>Photochemical Smog (1950s)</a:t>
            </a:r>
          </a:p>
          <a:p>
            <a:pPr lvl="1" eaLnBrk="1" hangingPunct="1">
              <a:lnSpc>
                <a:spcPct val="90000"/>
              </a:lnSpc>
              <a:defRPr/>
            </a:pPr>
            <a:r>
              <a:rPr lang="en-US" altLang="en-US" sz="3200" dirty="0"/>
              <a:t>Sunlight + Heat + VOCs and </a:t>
            </a:r>
            <a:r>
              <a:rPr lang="en-US" altLang="en-US" sz="3200" dirty="0" err="1"/>
              <a:t>NOx</a:t>
            </a:r>
            <a:r>
              <a:rPr lang="en-US" altLang="en-US" sz="3200" dirty="0"/>
              <a:t> </a:t>
            </a:r>
            <a:r>
              <a:rPr lang="en-US" altLang="en-US" sz="3200" dirty="0">
                <a:sym typeface="Wingdings" panose="05000000000000000000" pitchFamily="2" charset="2"/>
              </a:rPr>
              <a:t> Ozone and PM</a:t>
            </a:r>
          </a:p>
          <a:p>
            <a:pPr eaLnBrk="1" hangingPunct="1">
              <a:lnSpc>
                <a:spcPct val="90000"/>
              </a:lnSpc>
              <a:defRPr/>
            </a:pPr>
            <a:r>
              <a:rPr lang="en-US" altLang="en-US" sz="3200" dirty="0"/>
              <a:t>Great London Smog of 1952</a:t>
            </a:r>
          </a:p>
          <a:p>
            <a:pPr lvl="1" eaLnBrk="1" hangingPunct="1">
              <a:lnSpc>
                <a:spcPct val="90000"/>
              </a:lnSpc>
              <a:defRPr/>
            </a:pPr>
            <a:r>
              <a:rPr lang="en-US" altLang="en-US" sz="3200" dirty="0" smtClean="0"/>
              <a:t>12K died</a:t>
            </a:r>
            <a:endParaRPr lang="en-US" altLang="en-US" sz="3200" dirty="0"/>
          </a:p>
          <a:p>
            <a:pPr eaLnBrk="1" hangingPunct="1">
              <a:defRPr/>
            </a:pPr>
            <a:r>
              <a:rPr lang="en-US" altLang="en-US" sz="3200" dirty="0" err="1"/>
              <a:t>Andora</a:t>
            </a:r>
            <a:r>
              <a:rPr lang="en-US" altLang="en-US" sz="3200" dirty="0"/>
              <a:t>, PA (1952)</a:t>
            </a:r>
          </a:p>
          <a:p>
            <a:pPr lvl="1" eaLnBrk="1" hangingPunct="1">
              <a:defRPr/>
            </a:pPr>
            <a:r>
              <a:rPr lang="en-US" altLang="en-US" sz="3200" dirty="0"/>
              <a:t>5 days of Stagnant </a:t>
            </a:r>
            <a:r>
              <a:rPr lang="en-US" altLang="en-US" sz="3200" dirty="0" smtClean="0"/>
              <a:t>High</a:t>
            </a:r>
          </a:p>
          <a:p>
            <a:pPr lvl="1" eaLnBrk="1" hangingPunct="1">
              <a:defRPr/>
            </a:pPr>
            <a:r>
              <a:rPr lang="en-US" altLang="en-US" sz="3200" dirty="0" smtClean="0"/>
              <a:t>Trapped Pollutants </a:t>
            </a:r>
            <a:r>
              <a:rPr lang="en-US" altLang="en-US" sz="3200" dirty="0"/>
              <a:t>from </a:t>
            </a:r>
            <a:r>
              <a:rPr lang="en-US" altLang="en-US" sz="3200" dirty="0" smtClean="0"/>
              <a:t/>
            </a:r>
            <a:br>
              <a:rPr lang="en-US" altLang="en-US" sz="3200" dirty="0" smtClean="0"/>
            </a:br>
            <a:r>
              <a:rPr lang="en-US" altLang="en-US" sz="3200" dirty="0" smtClean="0"/>
              <a:t>Coal </a:t>
            </a:r>
            <a:r>
              <a:rPr lang="en-US" altLang="en-US" sz="3200" dirty="0"/>
              <a:t>and </a:t>
            </a:r>
            <a:r>
              <a:rPr lang="en-US" altLang="en-US" sz="3200" dirty="0" smtClean="0"/>
              <a:t>Steel </a:t>
            </a:r>
            <a:r>
              <a:rPr lang="en-US" altLang="en-US" sz="3200" dirty="0"/>
              <a:t>mills</a:t>
            </a:r>
          </a:p>
          <a:p>
            <a:pPr lvl="1" eaLnBrk="1" hangingPunct="1">
              <a:defRPr/>
            </a:pPr>
            <a:r>
              <a:rPr lang="en-US" altLang="en-US" sz="3200" dirty="0"/>
              <a:t>22 died</a:t>
            </a:r>
          </a:p>
        </p:txBody>
      </p:sp>
      <p:sp>
        <p:nvSpPr>
          <p:cNvPr id="5" name="5-Point Star 4"/>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 name="Straight Arrow Connector 2"/>
          <p:cNvCxnSpPr/>
          <p:nvPr/>
        </p:nvCxnSpPr>
        <p:spPr>
          <a:xfrm>
            <a:off x="5634681" y="3665838"/>
            <a:ext cx="3500693" cy="440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414390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84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84" y="685800"/>
            <a:ext cx="908843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1981200" y="0"/>
            <a:ext cx="8229600" cy="685800"/>
          </a:xfrm>
        </p:spPr>
        <p:txBody>
          <a:bodyPr/>
          <a:lstStyle/>
          <a:p>
            <a:pPr eaLnBrk="1" hangingPunct="1">
              <a:defRPr/>
            </a:pPr>
            <a:r>
              <a:rPr lang="en-US" sz="4000" dirty="0">
                <a:effectLst>
                  <a:outerShdw blurRad="38100" dist="38100" dir="2700000" algn="tl">
                    <a:srgbClr val="000000">
                      <a:alpha val="43137"/>
                    </a:srgbClr>
                  </a:outerShdw>
                </a:effectLst>
              </a:rPr>
              <a:t>Potential Climate Change Impacts</a:t>
            </a:r>
          </a:p>
        </p:txBody>
      </p:sp>
    </p:spTree>
    <p:extLst>
      <p:ext uri="{BB962C8B-B14F-4D97-AF65-F5344CB8AC3E}">
        <p14:creationId xmlns:p14="http://schemas.microsoft.com/office/powerpoint/2010/main" val="1647472317"/>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a:stretch>
            <a:fillRect/>
          </a:stretch>
        </p:blipFill>
        <p:spPr>
          <a:xfrm>
            <a:off x="2717063" y="0"/>
            <a:ext cx="6752085" cy="6858000"/>
          </a:xfrm>
          <a:prstGeom prst="rect">
            <a:avLst/>
          </a:prstGeom>
        </p:spPr>
      </p:pic>
    </p:spTree>
    <p:extLst>
      <p:ext uri="{BB962C8B-B14F-4D97-AF65-F5344CB8AC3E}">
        <p14:creationId xmlns:p14="http://schemas.microsoft.com/office/powerpoint/2010/main" val="2620117203"/>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2057400" y="0"/>
            <a:ext cx="8229600" cy="762000"/>
          </a:xfrm>
        </p:spPr>
        <p:txBody>
          <a:bodyPr/>
          <a:lstStyle/>
          <a:p>
            <a:pPr eaLnBrk="1" hangingPunct="1">
              <a:defRPr/>
            </a:pPr>
            <a:r>
              <a:rPr lang="en-US" sz="4000" dirty="0">
                <a:effectLst>
                  <a:outerShdw blurRad="38100" dist="38100" dir="2700000" algn="tl">
                    <a:srgbClr val="000000">
                      <a:alpha val="43137"/>
                    </a:srgbClr>
                  </a:outerShdw>
                </a:effectLst>
              </a:rPr>
              <a:t>Predictions For the Bay Area</a:t>
            </a:r>
          </a:p>
        </p:txBody>
      </p:sp>
      <p:sp>
        <p:nvSpPr>
          <p:cNvPr id="847875" name="Rectangle 3"/>
          <p:cNvSpPr>
            <a:spLocks noGrp="1" noChangeArrowheads="1"/>
          </p:cNvSpPr>
          <p:nvPr>
            <p:ph type="body" idx="1"/>
          </p:nvPr>
        </p:nvSpPr>
        <p:spPr>
          <a:xfrm>
            <a:off x="646733" y="1097693"/>
            <a:ext cx="10622629" cy="4525963"/>
          </a:xfrm>
        </p:spPr>
        <p:txBody>
          <a:bodyPr/>
          <a:lstStyle/>
          <a:p>
            <a:pPr eaLnBrk="1" hangingPunct="1">
              <a:defRPr/>
            </a:pPr>
            <a:r>
              <a:rPr lang="en-US" dirty="0"/>
              <a:t>Decreased winter precipitation as jet stream moves north</a:t>
            </a:r>
          </a:p>
          <a:p>
            <a:pPr eaLnBrk="1" hangingPunct="1">
              <a:defRPr/>
            </a:pPr>
            <a:r>
              <a:rPr lang="en-US" dirty="0"/>
              <a:t>Increased summer precipitation as water is warmer/more subtropical moisture</a:t>
            </a:r>
          </a:p>
          <a:p>
            <a:pPr eaLnBrk="1" hangingPunct="1">
              <a:defRPr/>
            </a:pPr>
            <a:r>
              <a:rPr lang="en-US" dirty="0"/>
              <a:t>Weaker sea breezes due to warmer ocean temperatures results in hotter summers</a:t>
            </a:r>
          </a:p>
          <a:p>
            <a:pPr eaLnBrk="1" hangingPunct="1">
              <a:defRPr/>
            </a:pPr>
            <a:r>
              <a:rPr lang="en-US" dirty="0"/>
              <a:t>Less snowpack in Sierra Nevada, leading to water shortages</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558102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7875">
                                            <p:txEl>
                                              <p:pRg st="1" end="1"/>
                                            </p:txEl>
                                          </p:spTgt>
                                        </p:tgtEl>
                                        <p:attrNameLst>
                                          <p:attrName>style.visibility</p:attrName>
                                        </p:attrNameLst>
                                      </p:cBhvr>
                                      <p:to>
                                        <p:strVal val="visible"/>
                                      </p:to>
                                    </p:set>
                                    <p:animEffect transition="in" filter="fade">
                                      <p:cBhvr>
                                        <p:cTn id="7" dur="500"/>
                                        <p:tgtEl>
                                          <p:spTgt spid="8478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47875">
                                            <p:txEl>
                                              <p:pRg st="2" end="2"/>
                                            </p:txEl>
                                          </p:spTgt>
                                        </p:tgtEl>
                                        <p:attrNameLst>
                                          <p:attrName>style.visibility</p:attrName>
                                        </p:attrNameLst>
                                      </p:cBhvr>
                                      <p:to>
                                        <p:strVal val="visible"/>
                                      </p:to>
                                    </p:set>
                                    <p:animEffect transition="in" filter="fade">
                                      <p:cBhvr>
                                        <p:cTn id="12" dur="500"/>
                                        <p:tgtEl>
                                          <p:spTgt spid="8478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47875">
                                            <p:txEl>
                                              <p:pRg st="3" end="3"/>
                                            </p:txEl>
                                          </p:spTgt>
                                        </p:tgtEl>
                                        <p:attrNameLst>
                                          <p:attrName>style.visibility</p:attrName>
                                        </p:attrNameLst>
                                      </p:cBhvr>
                                      <p:to>
                                        <p:strVal val="visible"/>
                                      </p:to>
                                    </p:set>
                                    <p:animEffect transition="in" filter="fade">
                                      <p:cBhvr>
                                        <p:cTn id="17" dur="500"/>
                                        <p:tgtEl>
                                          <p:spTgt spid="8478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2057400" y="0"/>
            <a:ext cx="8229600" cy="762000"/>
          </a:xfrm>
        </p:spPr>
        <p:txBody>
          <a:bodyPr/>
          <a:lstStyle/>
          <a:p>
            <a:pPr eaLnBrk="1" hangingPunct="1">
              <a:defRPr/>
            </a:pPr>
            <a:r>
              <a:rPr lang="en-US" sz="4000" dirty="0" smtClean="0">
                <a:effectLst>
                  <a:outerShdw blurRad="38100" dist="38100" dir="2700000" algn="tl">
                    <a:srgbClr val="000000">
                      <a:alpha val="43137"/>
                    </a:srgbClr>
                  </a:outerShdw>
                </a:effectLst>
              </a:rPr>
              <a:t>Other Impacts</a:t>
            </a:r>
            <a:endParaRPr lang="en-US" sz="4000" dirty="0">
              <a:effectLst>
                <a:outerShdw blurRad="38100" dist="38100" dir="2700000" algn="tl">
                  <a:srgbClr val="000000">
                    <a:alpha val="43137"/>
                  </a:srgbClr>
                </a:outerShdw>
              </a:effectLst>
            </a:endParaRP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a:stretch>
            <a:fillRect/>
          </a:stretch>
        </p:blipFill>
        <p:spPr>
          <a:xfrm>
            <a:off x="683742" y="662613"/>
            <a:ext cx="10830956" cy="6092413"/>
          </a:xfrm>
          <a:prstGeom prst="rect">
            <a:avLst/>
          </a:prstGeom>
        </p:spPr>
      </p:pic>
    </p:spTree>
    <p:extLst>
      <p:ext uri="{BB962C8B-B14F-4D97-AF65-F5344CB8AC3E}">
        <p14:creationId xmlns:p14="http://schemas.microsoft.com/office/powerpoint/2010/main" val="328688567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1981200" y="0"/>
            <a:ext cx="8229600" cy="685800"/>
          </a:xfrm>
        </p:spPr>
        <p:txBody>
          <a:bodyPr/>
          <a:lstStyle/>
          <a:p>
            <a:pPr>
              <a:defRPr/>
            </a:pPr>
            <a:r>
              <a:rPr lang="en-US" sz="4000" dirty="0">
                <a:effectLst>
                  <a:outerShdw blurRad="38100" dist="38100" dir="2700000" algn="tl">
                    <a:srgbClr val="000000">
                      <a:alpha val="43137"/>
                    </a:srgbClr>
                  </a:outerShdw>
                </a:effectLst>
              </a:rPr>
              <a:t>Feedback Mechanisms</a:t>
            </a:r>
          </a:p>
        </p:txBody>
      </p:sp>
      <p:sp>
        <p:nvSpPr>
          <p:cNvPr id="52227" name="Rectangle 3"/>
          <p:cNvSpPr>
            <a:spLocks noGrp="1" noRot="1" noChangeArrowheads="1"/>
          </p:cNvSpPr>
          <p:nvPr>
            <p:ph type="body" idx="1"/>
          </p:nvPr>
        </p:nvSpPr>
        <p:spPr>
          <a:xfrm>
            <a:off x="1192426" y="1122405"/>
            <a:ext cx="8746524" cy="4525963"/>
          </a:xfrm>
        </p:spPr>
        <p:txBody>
          <a:bodyPr/>
          <a:lstStyle/>
          <a:p>
            <a:pPr>
              <a:defRPr/>
            </a:pPr>
            <a:r>
              <a:rPr lang="en-US" dirty="0" smtClean="0"/>
              <a:t>Climate is linked with many physical processes</a:t>
            </a:r>
          </a:p>
          <a:p>
            <a:pPr lvl="1">
              <a:defRPr/>
            </a:pPr>
            <a:r>
              <a:rPr lang="en-US" sz="3200" dirty="0" smtClean="0"/>
              <a:t>A change in part of the climate system may cause subsequent changes in other parts</a:t>
            </a:r>
          </a:p>
          <a:p>
            <a:pPr lvl="1">
              <a:defRPr/>
            </a:pPr>
            <a:r>
              <a:rPr lang="en-US" sz="3200" dirty="0" smtClean="0"/>
              <a:t>Subsequent changes could support or act against the original change</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00069697"/>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1981200" y="0"/>
            <a:ext cx="8229600" cy="685800"/>
          </a:xfrm>
        </p:spPr>
        <p:txBody>
          <a:bodyPr/>
          <a:lstStyle/>
          <a:p>
            <a:pPr>
              <a:defRPr/>
            </a:pPr>
            <a:r>
              <a:rPr lang="en-US" sz="4000" dirty="0">
                <a:effectLst>
                  <a:outerShdw blurRad="38100" dist="38100" dir="2700000" algn="tl">
                    <a:srgbClr val="000000">
                      <a:alpha val="43137"/>
                    </a:srgbClr>
                  </a:outerShdw>
                </a:effectLst>
              </a:rPr>
              <a:t>Positive Feedback</a:t>
            </a:r>
          </a:p>
        </p:txBody>
      </p:sp>
      <p:sp>
        <p:nvSpPr>
          <p:cNvPr id="53251" name="Rectangle 3"/>
          <p:cNvSpPr>
            <a:spLocks noGrp="1" noRot="1" noChangeArrowheads="1"/>
          </p:cNvSpPr>
          <p:nvPr>
            <p:ph type="body" idx="1"/>
          </p:nvPr>
        </p:nvSpPr>
        <p:spPr>
          <a:xfrm>
            <a:off x="1338648" y="825843"/>
            <a:ext cx="10499124" cy="4525963"/>
          </a:xfrm>
        </p:spPr>
        <p:txBody>
          <a:bodyPr/>
          <a:lstStyle/>
          <a:p>
            <a:pPr>
              <a:lnSpc>
                <a:spcPct val="90000"/>
              </a:lnSpc>
              <a:defRPr/>
            </a:pPr>
            <a:r>
              <a:rPr lang="en-US" dirty="0"/>
              <a:t>When the response in a second variable reinforces the change in the initial variable</a:t>
            </a:r>
          </a:p>
          <a:p>
            <a:pPr>
              <a:lnSpc>
                <a:spcPct val="90000"/>
              </a:lnSpc>
              <a:defRPr/>
            </a:pPr>
            <a:r>
              <a:rPr lang="en-US" dirty="0"/>
              <a:t>Example of positive feedback:</a:t>
            </a:r>
          </a:p>
          <a:p>
            <a:pPr lvl="1">
              <a:lnSpc>
                <a:spcPct val="90000"/>
              </a:lnSpc>
              <a:defRPr/>
            </a:pPr>
            <a:r>
              <a:rPr lang="en-US" sz="3200" dirty="0" smtClean="0"/>
              <a:t>Global temperatures increase</a:t>
            </a:r>
          </a:p>
          <a:p>
            <a:pPr lvl="1">
              <a:lnSpc>
                <a:spcPct val="90000"/>
              </a:lnSpc>
              <a:defRPr/>
            </a:pPr>
            <a:r>
              <a:rPr lang="en-US" sz="3200" dirty="0" smtClean="0"/>
              <a:t>Increase in temperature melts the ice and snow in the upper latitudes</a:t>
            </a:r>
          </a:p>
          <a:p>
            <a:pPr lvl="1">
              <a:lnSpc>
                <a:spcPct val="90000"/>
              </a:lnSpc>
              <a:defRPr/>
            </a:pPr>
            <a:r>
              <a:rPr lang="en-US" sz="3200" dirty="0" smtClean="0"/>
              <a:t>Loss of ice and snow results in a lower albedo at the surface in the upper latitudes</a:t>
            </a:r>
          </a:p>
          <a:p>
            <a:pPr lvl="1">
              <a:lnSpc>
                <a:spcPct val="90000"/>
              </a:lnSpc>
              <a:defRPr/>
            </a:pPr>
            <a:r>
              <a:rPr lang="en-US" sz="3200" dirty="0" smtClean="0"/>
              <a:t>Lower albedo leads to less reflection and more insolation</a:t>
            </a:r>
          </a:p>
          <a:p>
            <a:pPr lvl="1">
              <a:lnSpc>
                <a:spcPct val="90000"/>
              </a:lnSpc>
              <a:defRPr/>
            </a:pPr>
            <a:r>
              <a:rPr lang="en-US" sz="3200" dirty="0" smtClean="0"/>
              <a:t>More insolation results in warmer temperatures</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101308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fade">
                                      <p:cBhvr>
                                        <p:cTn id="7" dur="500"/>
                                        <p:tgtEl>
                                          <p:spTgt spid="5325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1">
                                            <p:txEl>
                                              <p:pRg st="2" end="2"/>
                                            </p:txEl>
                                          </p:spTgt>
                                        </p:tgtEl>
                                        <p:attrNameLst>
                                          <p:attrName>style.visibility</p:attrName>
                                        </p:attrNameLst>
                                      </p:cBhvr>
                                      <p:to>
                                        <p:strVal val="visible"/>
                                      </p:to>
                                    </p:set>
                                    <p:animEffect transition="in" filter="fade">
                                      <p:cBhvr>
                                        <p:cTn id="10" dur="500"/>
                                        <p:tgtEl>
                                          <p:spTgt spid="53251">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3251">
                                            <p:txEl>
                                              <p:pRg st="3" end="3"/>
                                            </p:txEl>
                                          </p:spTgt>
                                        </p:tgtEl>
                                        <p:attrNameLst>
                                          <p:attrName>style.visibility</p:attrName>
                                        </p:attrNameLst>
                                      </p:cBhvr>
                                      <p:to>
                                        <p:strVal val="visible"/>
                                      </p:to>
                                    </p:set>
                                    <p:animEffect transition="in" filter="fade">
                                      <p:cBhvr>
                                        <p:cTn id="15" dur="500"/>
                                        <p:tgtEl>
                                          <p:spTgt spid="53251">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3251">
                                            <p:txEl>
                                              <p:pRg st="4" end="4"/>
                                            </p:txEl>
                                          </p:spTgt>
                                        </p:tgtEl>
                                        <p:attrNameLst>
                                          <p:attrName>style.visibility</p:attrName>
                                        </p:attrNameLst>
                                      </p:cBhvr>
                                      <p:to>
                                        <p:strVal val="visible"/>
                                      </p:to>
                                    </p:set>
                                    <p:animEffect transition="in" filter="fade">
                                      <p:cBhvr>
                                        <p:cTn id="20" dur="500"/>
                                        <p:tgtEl>
                                          <p:spTgt spid="53251">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3251">
                                            <p:txEl>
                                              <p:pRg st="5" end="5"/>
                                            </p:txEl>
                                          </p:spTgt>
                                        </p:tgtEl>
                                        <p:attrNameLst>
                                          <p:attrName>style.visibility</p:attrName>
                                        </p:attrNameLst>
                                      </p:cBhvr>
                                      <p:to>
                                        <p:strVal val="visible"/>
                                      </p:to>
                                    </p:set>
                                    <p:animEffect transition="in" filter="fade">
                                      <p:cBhvr>
                                        <p:cTn id="25" dur="500"/>
                                        <p:tgtEl>
                                          <p:spTgt spid="532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81200" y="0"/>
            <a:ext cx="8229600" cy="685800"/>
          </a:xfrm>
        </p:spPr>
        <p:txBody>
          <a:bodyPr/>
          <a:lstStyle/>
          <a:p>
            <a:pPr>
              <a:defRPr/>
            </a:pPr>
            <a:r>
              <a:rPr lang="en-US" sz="4000" dirty="0">
                <a:effectLst>
                  <a:outerShdw blurRad="38100" dist="38100" dir="2700000" algn="tl">
                    <a:srgbClr val="000000">
                      <a:alpha val="43137"/>
                    </a:srgbClr>
                  </a:outerShdw>
                </a:effectLst>
              </a:rPr>
              <a:t>Negative Feedback</a:t>
            </a:r>
          </a:p>
        </p:txBody>
      </p:sp>
      <p:sp>
        <p:nvSpPr>
          <p:cNvPr id="64515" name="Rectangle 3"/>
          <p:cNvSpPr>
            <a:spLocks noGrp="1" noRot="1" noChangeArrowheads="1"/>
          </p:cNvSpPr>
          <p:nvPr>
            <p:ph type="body" idx="1"/>
          </p:nvPr>
        </p:nvSpPr>
        <p:spPr>
          <a:xfrm>
            <a:off x="1338649" y="860857"/>
            <a:ext cx="10144897" cy="4525963"/>
          </a:xfrm>
        </p:spPr>
        <p:txBody>
          <a:bodyPr/>
          <a:lstStyle/>
          <a:p>
            <a:pPr>
              <a:defRPr/>
            </a:pPr>
            <a:r>
              <a:rPr lang="en-US" dirty="0"/>
              <a:t>When the response in a second variable lessens the change caused by the initial variable</a:t>
            </a:r>
          </a:p>
          <a:p>
            <a:pPr>
              <a:defRPr/>
            </a:pPr>
            <a:r>
              <a:rPr lang="en-US" dirty="0"/>
              <a:t>Example of negative feedback:</a:t>
            </a:r>
          </a:p>
          <a:p>
            <a:pPr lvl="1">
              <a:defRPr/>
            </a:pPr>
            <a:r>
              <a:rPr lang="en-US" sz="3200" dirty="0" smtClean="0"/>
              <a:t>Global warming leads to more atmospheric water vapor</a:t>
            </a:r>
          </a:p>
          <a:p>
            <a:pPr lvl="1">
              <a:defRPr/>
            </a:pPr>
            <a:r>
              <a:rPr lang="en-US" sz="3200" dirty="0" smtClean="0"/>
              <a:t>Increased water vapor leads to increased cloud cover</a:t>
            </a:r>
          </a:p>
          <a:p>
            <a:pPr lvl="1">
              <a:defRPr/>
            </a:pPr>
            <a:r>
              <a:rPr lang="en-US" sz="3200" dirty="0" smtClean="0"/>
              <a:t>Increased cloud cover leads to a higher albedo</a:t>
            </a:r>
          </a:p>
          <a:p>
            <a:pPr lvl="1">
              <a:defRPr/>
            </a:pPr>
            <a:r>
              <a:rPr lang="en-US" sz="3200" dirty="0" smtClean="0"/>
              <a:t>Higher albedo results in less insolation at the surface</a:t>
            </a:r>
          </a:p>
          <a:p>
            <a:pPr lvl="1">
              <a:defRPr/>
            </a:pPr>
            <a:r>
              <a:rPr lang="en-US" sz="3200" dirty="0" smtClean="0"/>
              <a:t>Reduced insolation at the surface leads to cooling</a:t>
            </a:r>
          </a:p>
        </p:txBody>
      </p:sp>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057365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Effect transition="in" filter="fade">
                                      <p:cBhvr>
                                        <p:cTn id="7" dur="500"/>
                                        <p:tgtEl>
                                          <p:spTgt spid="645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fade">
                                      <p:cBhvr>
                                        <p:cTn id="12" dur="500"/>
                                        <p:tgtEl>
                                          <p:spTgt spid="645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3" end="3"/>
                                            </p:txEl>
                                          </p:spTgt>
                                        </p:tgtEl>
                                        <p:attrNameLst>
                                          <p:attrName>style.visibility</p:attrName>
                                        </p:attrNameLst>
                                      </p:cBhvr>
                                      <p:to>
                                        <p:strVal val="visible"/>
                                      </p:to>
                                    </p:set>
                                    <p:animEffect transition="in" filter="fade">
                                      <p:cBhvr>
                                        <p:cTn id="17" dur="500"/>
                                        <p:tgtEl>
                                          <p:spTgt spid="645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4515">
                                            <p:txEl>
                                              <p:pRg st="4" end="4"/>
                                            </p:txEl>
                                          </p:spTgt>
                                        </p:tgtEl>
                                        <p:attrNameLst>
                                          <p:attrName>style.visibility</p:attrName>
                                        </p:attrNameLst>
                                      </p:cBhvr>
                                      <p:to>
                                        <p:strVal val="visible"/>
                                      </p:to>
                                    </p:set>
                                    <p:animEffect transition="in" filter="fade">
                                      <p:cBhvr>
                                        <p:cTn id="22" dur="500"/>
                                        <p:tgtEl>
                                          <p:spTgt spid="645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4515">
                                            <p:txEl>
                                              <p:pRg st="5" end="5"/>
                                            </p:txEl>
                                          </p:spTgt>
                                        </p:tgtEl>
                                        <p:attrNameLst>
                                          <p:attrName>style.visibility</p:attrName>
                                        </p:attrNameLst>
                                      </p:cBhvr>
                                      <p:to>
                                        <p:strVal val="visible"/>
                                      </p:to>
                                    </p:set>
                                    <p:animEffect transition="in" filter="fade">
                                      <p:cBhvr>
                                        <p:cTn id="27" dur="500"/>
                                        <p:tgtEl>
                                          <p:spTgt spid="6451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4515">
                                            <p:txEl>
                                              <p:pRg st="6" end="6"/>
                                            </p:txEl>
                                          </p:spTgt>
                                        </p:tgtEl>
                                        <p:attrNameLst>
                                          <p:attrName>style.visibility</p:attrName>
                                        </p:attrNameLst>
                                      </p:cBhvr>
                                      <p:to>
                                        <p:strVal val="visible"/>
                                      </p:to>
                                    </p:set>
                                    <p:animEffect transition="in" filter="fade">
                                      <p:cBhvr>
                                        <p:cTn id="32" dur="500"/>
                                        <p:tgtEl>
                                          <p:spTgt spid="645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905000" y="0"/>
            <a:ext cx="8229600" cy="685800"/>
          </a:xfrm>
        </p:spPr>
        <p:txBody>
          <a:bodyPr/>
          <a:lstStyle/>
          <a:p>
            <a:pPr>
              <a:defRPr/>
            </a:pPr>
            <a:r>
              <a:rPr lang="en-US" sz="4000" dirty="0">
                <a:effectLst>
                  <a:outerShdw blurRad="38100" dist="38100" dir="2700000" algn="tl">
                    <a:srgbClr val="000000">
                      <a:alpha val="43137"/>
                    </a:srgbClr>
                  </a:outerShdw>
                </a:effectLst>
              </a:rPr>
              <a:t>Counter Argument</a:t>
            </a:r>
          </a:p>
        </p:txBody>
      </p:sp>
      <p:pic>
        <p:nvPicPr>
          <p:cNvPr id="372739" name="Picture 2" descr="http://www.skepticalscience.com/graphics/consensus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89154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p:cNvSpPr/>
          <p:nvPr/>
        </p:nvSpPr>
        <p:spPr>
          <a:xfrm>
            <a:off x="11672888" y="0"/>
            <a:ext cx="519112" cy="546100"/>
          </a:xfrm>
          <a:prstGeom prst="star5">
            <a:avLst/>
          </a:prstGeom>
          <a:solidFill>
            <a:srgbClr val="33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55537197"/>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594" y="0"/>
            <a:ext cx="5750011" cy="6858000"/>
          </a:xfrm>
          <a:prstGeom prst="rect">
            <a:avLst/>
          </a:prstGeom>
        </p:spPr>
      </p:pic>
    </p:spTree>
    <p:extLst>
      <p:ext uri="{BB962C8B-B14F-4D97-AF65-F5344CB8AC3E}">
        <p14:creationId xmlns:p14="http://schemas.microsoft.com/office/powerpoint/2010/main" val="3841661486"/>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62" y="-2781"/>
            <a:ext cx="10375472" cy="6860781"/>
          </a:xfrm>
          <a:prstGeom prst="rect">
            <a:avLst/>
          </a:prstGeom>
        </p:spPr>
      </p:pic>
    </p:spTree>
    <p:extLst>
      <p:ext uri="{BB962C8B-B14F-4D97-AF65-F5344CB8AC3E}">
        <p14:creationId xmlns:p14="http://schemas.microsoft.com/office/powerpoint/2010/main" val="21430558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2685</TotalTime>
  <Words>2800</Words>
  <Application>Microsoft Office PowerPoint</Application>
  <PresentationFormat>Widescreen</PresentationFormat>
  <Paragraphs>565</Paragraphs>
  <Slides>114</Slides>
  <Notes>114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114</vt:i4>
      </vt:variant>
    </vt:vector>
  </HeadingPairs>
  <TitlesOfParts>
    <vt:vector size="126" baseType="lpstr">
      <vt:lpstr>MS PGothic</vt:lpstr>
      <vt:lpstr>Arial</vt:lpstr>
      <vt:lpstr>Calibri</vt:lpstr>
      <vt:lpstr>Calibri Light</vt:lpstr>
      <vt:lpstr>Lucida Grande</vt:lpstr>
      <vt:lpstr>Times</vt:lpstr>
      <vt:lpstr>Times New Roman</vt:lpstr>
      <vt:lpstr>Verdana</vt:lpstr>
      <vt:lpstr>Wingdings</vt:lpstr>
      <vt:lpstr>Office Theme</vt:lpstr>
      <vt:lpstr>2_Default Design</vt:lpstr>
      <vt:lpstr>Clip</vt:lpstr>
      <vt:lpstr>Class Notes (5/2/2016)</vt:lpstr>
      <vt:lpstr>Class Notes (5/2/2016) cont’d</vt:lpstr>
      <vt:lpstr>PowerPoint Presentation</vt:lpstr>
      <vt:lpstr>Air Pollution</vt:lpstr>
      <vt:lpstr>Principal Air Pollutants</vt:lpstr>
      <vt:lpstr>Natural Air Pollutants</vt:lpstr>
      <vt:lpstr>Human Air Pollutants</vt:lpstr>
      <vt:lpstr>Principal Air Pollutants</vt:lpstr>
      <vt:lpstr>SMOG</vt:lpstr>
      <vt:lpstr>Air Pollution Standards</vt:lpstr>
      <vt:lpstr>Air Quality Index (AQI)</vt:lpstr>
      <vt:lpstr>Air Pollution Trends</vt:lpstr>
      <vt:lpstr>Air Pollution Trends</vt:lpstr>
      <vt:lpstr>Air Pollution Trends</vt:lpstr>
      <vt:lpstr>Air Pollution Trends</vt:lpstr>
      <vt:lpstr>Air Pollution Trends</vt:lpstr>
      <vt:lpstr>Air Pollution Trends</vt:lpstr>
      <vt:lpstr>Air Pollution Trends</vt:lpstr>
      <vt:lpstr>Air Pollution Trends</vt:lpstr>
      <vt:lpstr>Unhealthful days*  CO, SO2, NO2, O3, and PM  </vt:lpstr>
      <vt:lpstr>Factors Affecting Pollution</vt:lpstr>
      <vt:lpstr>Factors Affecting Pollution</vt:lpstr>
      <vt:lpstr>Factors Affecting Air Pollution</vt:lpstr>
      <vt:lpstr>Factors Affecting Air Pollution</vt:lpstr>
      <vt:lpstr>Acidity Scale (pH)</vt:lpstr>
      <vt:lpstr>Acid Deposition</vt:lpstr>
      <vt:lpstr>Acid Deposition</vt:lpstr>
      <vt:lpstr>PowerPoint Presentation</vt:lpstr>
      <vt:lpstr>Climate Classifications</vt:lpstr>
      <vt:lpstr>CLIMATE CONTROLS</vt:lpstr>
      <vt:lpstr>CLIMATE CONTROLS WATER, LAND, MOUNTAINS</vt:lpstr>
      <vt:lpstr>CLIMATE CONTROLS – LATITUDE, PRESSURE</vt:lpstr>
      <vt:lpstr>Köeppen Climate</vt:lpstr>
      <vt:lpstr>Köeppen Climate</vt:lpstr>
      <vt:lpstr>Köeppen Climate – 1st order</vt:lpstr>
      <vt:lpstr>Köeppen Climate – 2nd order</vt:lpstr>
      <vt:lpstr>Köeppen Climate – 3rd order</vt:lpstr>
      <vt:lpstr>Köeppen Climate</vt:lpstr>
      <vt:lpstr>Köeppen Type C</vt:lpstr>
      <vt:lpstr>Mediterranean Climate</vt:lpstr>
      <vt:lpstr>PERFECT CLIMATE?</vt:lpstr>
      <vt:lpstr>Perfect Climate?</vt:lpstr>
      <vt:lpstr>CAMELOT CLIMATE INDEX</vt:lpstr>
      <vt:lpstr>CAMELOT CLIMATE INDEX</vt:lpstr>
      <vt:lpstr>PowerPoint Presentation</vt:lpstr>
      <vt:lpstr>PowerPoint Presentation</vt:lpstr>
      <vt:lpstr>Climate Change vs. Global Warming</vt:lpstr>
      <vt:lpstr>Climate Change</vt:lpstr>
      <vt:lpstr>Looking into the Past</vt:lpstr>
      <vt:lpstr>Reconstructing Past Climates</vt:lpstr>
      <vt:lpstr>Ice Age</vt:lpstr>
      <vt:lpstr>From 2.7 to 1.8 Billion Years Ago</vt:lpstr>
      <vt:lpstr>Sudden Shift in Climate</vt:lpstr>
      <vt:lpstr>The Big Five</vt:lpstr>
      <vt:lpstr>100 Million Years Ago</vt:lpstr>
      <vt:lpstr>End of the Mesozoic</vt:lpstr>
      <vt:lpstr>Pleistocene</vt:lpstr>
      <vt:lpstr>Pleistocene</vt:lpstr>
      <vt:lpstr>End of Pleistocene</vt:lpstr>
      <vt:lpstr>PowerPoint Presentation</vt:lpstr>
      <vt:lpstr>The Holocene</vt:lpstr>
      <vt:lpstr>6,000 Years Ago</vt:lpstr>
      <vt:lpstr>5,000 Years Ago</vt:lpstr>
      <vt:lpstr>PowerPoint Presentation</vt:lpstr>
      <vt:lpstr>PowerPoint Presentation</vt:lpstr>
      <vt:lpstr>Since Late-19th Century</vt:lpstr>
      <vt:lpstr>Climate System Components</vt:lpstr>
      <vt:lpstr>CLIMATE CHANGE CAUSED BY NATURAL EVENTS</vt:lpstr>
      <vt:lpstr>ANTHROPOGENIC CLIMATE CHANGE</vt:lpstr>
      <vt:lpstr>ANTHROPOGENIC CLIMATE CHANGE</vt:lpstr>
      <vt:lpstr>The Greenhouse Effect</vt:lpstr>
      <vt:lpstr>PowerPoint Presentation</vt:lpstr>
      <vt:lpstr>PowerPoint Presentation</vt:lpstr>
      <vt:lpstr>Greenhouse Gases</vt:lpstr>
      <vt:lpstr>Recent Warming</vt:lpstr>
      <vt:lpstr>Recent Warming</vt:lpstr>
      <vt:lpstr>PowerPoint Presentation</vt:lpstr>
      <vt:lpstr> </vt:lpstr>
      <vt:lpstr>IPCC</vt:lpstr>
      <vt:lpstr>IPCC Assessment Summary</vt:lpstr>
      <vt:lpstr>Future projections of CO2 Concentrations</vt:lpstr>
      <vt:lpstr>Climate Change Summary</vt:lpstr>
      <vt:lpstr>Future Temperature Projections</vt:lpstr>
      <vt:lpstr>Temperature Projections</vt:lpstr>
      <vt:lpstr>GCM Forecasts</vt:lpstr>
      <vt:lpstr>“Median” Scenario Temperature Projections</vt:lpstr>
      <vt:lpstr>Other Possible Impacts</vt:lpstr>
      <vt:lpstr>Some areas are projected to become wetter, others drier with an overall increase projected</vt:lpstr>
      <vt:lpstr>Sea Level Projections</vt:lpstr>
      <vt:lpstr>Potential Climate Change Impacts</vt:lpstr>
      <vt:lpstr>PowerPoint Presentation</vt:lpstr>
      <vt:lpstr>Predictions For the Bay Area</vt:lpstr>
      <vt:lpstr>Other Impacts</vt:lpstr>
      <vt:lpstr>Feedback Mechanisms</vt:lpstr>
      <vt:lpstr>Positive Feedback</vt:lpstr>
      <vt:lpstr>Negative Feedback</vt:lpstr>
      <vt:lpstr>Counter Argument</vt:lpstr>
      <vt:lpstr>PowerPoint Presentation</vt:lpstr>
      <vt:lpstr>PowerPoint Presentation</vt:lpstr>
      <vt:lpstr> </vt:lpstr>
      <vt:lpstr>PowerPoint Presentation</vt:lpstr>
      <vt:lpstr>PowerPoint Presentation</vt:lpstr>
      <vt:lpstr>PowerPoint Presentation</vt:lpstr>
      <vt:lpstr>Counter Argument</vt:lpstr>
      <vt:lpstr>Counter Argument to Change in Solar Output</vt:lpstr>
      <vt:lpstr>Counter Argument to Short CO2 Record</vt:lpstr>
      <vt:lpstr>Counter Argument to Flawed Dataset</vt:lpstr>
      <vt:lpstr>Paris Climate Agreement</vt:lpstr>
      <vt:lpstr>Paris Climate Agreement</vt:lpstr>
      <vt:lpstr>More Information</vt:lpstr>
      <vt:lpstr>PowerPoint Presentation</vt:lpstr>
      <vt:lpstr>HW #13 – “Skeptical Science”  40 pts</vt:lpstr>
      <vt:lpstr>HW #13 – “Skeptical Science”  40 pts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Null</dc:creator>
  <cp:lastModifiedBy>Jan Null</cp:lastModifiedBy>
  <cp:revision>48</cp:revision>
  <dcterms:created xsi:type="dcterms:W3CDTF">2013-11-05T05:21:41Z</dcterms:created>
  <dcterms:modified xsi:type="dcterms:W3CDTF">2016-05-03T03:27:14Z</dcterms:modified>
</cp:coreProperties>
</file>